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68"/>
  </p:notesMasterIdLst>
  <p:sldIdLst>
    <p:sldId id="286" r:id="rId4"/>
    <p:sldId id="287" r:id="rId5"/>
    <p:sldId id="285" r:id="rId6"/>
    <p:sldId id="299" r:id="rId7"/>
    <p:sldId id="334" r:id="rId8"/>
    <p:sldId id="335" r:id="rId9"/>
    <p:sldId id="336" r:id="rId10"/>
    <p:sldId id="356" r:id="rId11"/>
    <p:sldId id="337" r:id="rId12"/>
    <p:sldId id="338" r:id="rId13"/>
    <p:sldId id="339" r:id="rId14"/>
    <p:sldId id="340" r:id="rId15"/>
    <p:sldId id="420" r:id="rId16"/>
    <p:sldId id="342" r:id="rId17"/>
    <p:sldId id="357" r:id="rId18"/>
    <p:sldId id="343" r:id="rId19"/>
    <p:sldId id="344" r:id="rId20"/>
    <p:sldId id="345" r:id="rId21"/>
    <p:sldId id="346" r:id="rId22"/>
    <p:sldId id="347" r:id="rId23"/>
    <p:sldId id="348" r:id="rId24"/>
    <p:sldId id="349" r:id="rId25"/>
    <p:sldId id="358" r:id="rId26"/>
    <p:sldId id="351" r:id="rId27"/>
    <p:sldId id="352" r:id="rId28"/>
    <p:sldId id="353" r:id="rId29"/>
    <p:sldId id="354" r:id="rId30"/>
    <p:sldId id="355" r:id="rId31"/>
    <p:sldId id="359" r:id="rId32"/>
    <p:sldId id="360" r:id="rId33"/>
    <p:sldId id="361" r:id="rId34"/>
    <p:sldId id="362" r:id="rId35"/>
    <p:sldId id="363" r:id="rId36"/>
    <p:sldId id="364" r:id="rId37"/>
    <p:sldId id="384" r:id="rId38"/>
    <p:sldId id="385" r:id="rId39"/>
    <p:sldId id="386" r:id="rId40"/>
    <p:sldId id="387" r:id="rId41"/>
    <p:sldId id="380" r:id="rId42"/>
    <p:sldId id="365" r:id="rId43"/>
    <p:sldId id="366" r:id="rId44"/>
    <p:sldId id="367" r:id="rId45"/>
    <p:sldId id="368" r:id="rId46"/>
    <p:sldId id="369" r:id="rId47"/>
    <p:sldId id="370" r:id="rId48"/>
    <p:sldId id="371" r:id="rId49"/>
    <p:sldId id="388" r:id="rId50"/>
    <p:sldId id="389" r:id="rId51"/>
    <p:sldId id="390" r:id="rId52"/>
    <p:sldId id="391" r:id="rId53"/>
    <p:sldId id="392" r:id="rId54"/>
    <p:sldId id="393" r:id="rId55"/>
    <p:sldId id="394" r:id="rId56"/>
    <p:sldId id="395" r:id="rId57"/>
    <p:sldId id="396" r:id="rId58"/>
    <p:sldId id="381" r:id="rId59"/>
    <p:sldId id="372" r:id="rId60"/>
    <p:sldId id="373" r:id="rId61"/>
    <p:sldId id="374" r:id="rId62"/>
    <p:sldId id="413" r:id="rId63"/>
    <p:sldId id="382" r:id="rId64"/>
    <p:sldId id="375" r:id="rId65"/>
    <p:sldId id="376" r:id="rId66"/>
    <p:sldId id="383" r:id="rId67"/>
  </p:sldIdLst>
  <p:sldSz cx="9144000" cy="5143500" type="screen16x9"/>
  <p:notesSz cx="6858000" cy="9144000"/>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7" userDrawn="1">
          <p15:clr>
            <a:srgbClr val="A4A3A4"/>
          </p15:clr>
        </p15:guide>
        <p15:guide id="2" pos="2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77F"/>
    <a:srgbClr val="688FFF"/>
    <a:srgbClr val="CDBF97"/>
    <a:srgbClr val="8D7545"/>
    <a:srgbClr val="ECE8E5"/>
    <a:srgbClr val="E4CBCB"/>
    <a:srgbClr val="A88755"/>
    <a:srgbClr val="1F2020"/>
    <a:srgbClr val="263B45"/>
    <a:srgbClr val="193B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660"/>
  </p:normalViewPr>
  <p:slideViewPr>
    <p:cSldViewPr snapToGrid="0" showGuides="1">
      <p:cViewPr>
        <p:scale>
          <a:sx n="80" d="100"/>
          <a:sy n="80" d="100"/>
        </p:scale>
        <p:origin x="-102" y="-282"/>
      </p:cViewPr>
      <p:guideLst>
        <p:guide orient="horz" pos="1687"/>
        <p:guide pos="289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gs" Target="tags/tag289.xml"/><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4.xml"/><Relationship Id="rId69" Type="http://schemas.openxmlformats.org/officeDocument/2006/relationships/presProps" Target="presProps.xml"/><Relationship Id="rId68" Type="http://schemas.openxmlformats.org/officeDocument/2006/relationships/notesMaster" Target="notesMasters/notesMaster1.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87778" y="4923365"/>
            <a:ext cx="918102"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361"/>
            <a:ext cx="8229600" cy="3395066"/>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8097"/>
            <a:ext cx="2133600" cy="273892"/>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8097"/>
            <a:ext cx="2895600" cy="273892"/>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8097"/>
            <a:ext cx="2133600" cy="273892"/>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15"/>
            <a:ext cx="2057400" cy="438941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15"/>
            <a:ext cx="6019800" cy="4389411"/>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8097"/>
            <a:ext cx="2133600" cy="273892"/>
          </a:xfrm>
          <a:prstGeom prst="rect">
            <a:avLst/>
          </a:prstGeom>
        </p:spPr>
        <p:txBody>
          <a:bodyPr/>
          <a:lstStyle/>
          <a:p>
            <a:pPr defTabSz="914400"/>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8097"/>
            <a:ext cx="2895600" cy="273892"/>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8097"/>
            <a:ext cx="2133600" cy="273892"/>
          </a:xfrm>
          <a:prstGeom prst="rect">
            <a:avLst/>
          </a:prstGeom>
        </p:spPr>
        <p:txBody>
          <a:bodyPr/>
          <a:lstStyle/>
          <a:p>
            <a:pPr defTabSz="914400"/>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92"/>
            <a:ext cx="7886700" cy="994346"/>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15"/>
            <a:ext cx="8229600" cy="8574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image" Target="../media/image4.png"/><Relationship Id="rId4" Type="http://schemas.openxmlformats.org/officeDocument/2006/relationships/tags" Target="../tags/tag2.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2.xml"/><Relationship Id="rId5" Type="http://schemas.openxmlformats.org/officeDocument/2006/relationships/image" Target="../media/image12.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slide" Target="slide1.xml"/><Relationship Id="rId2" Type="http://schemas.microsoft.com/office/2007/relationships/hdphoto" Target="../media/image6.wdp"/><Relationship Id="rId19" Type="http://schemas.openxmlformats.org/officeDocument/2006/relationships/slideLayout" Target="../slideLayouts/slideLayout1.xml"/><Relationship Id="rId18" Type="http://schemas.openxmlformats.org/officeDocument/2006/relationships/image" Target="../media/image10.png"/><Relationship Id="rId17" Type="http://schemas.openxmlformats.org/officeDocument/2006/relationships/tags" Target="../tags/tag14.xml"/><Relationship Id="rId16" Type="http://schemas.openxmlformats.org/officeDocument/2006/relationships/image" Target="../media/image9.png"/><Relationship Id="rId15" Type="http://schemas.openxmlformats.org/officeDocument/2006/relationships/tags" Target="../tags/tag13.xml"/><Relationship Id="rId14" Type="http://schemas.openxmlformats.org/officeDocument/2006/relationships/image" Target="../media/image8.png"/><Relationship Id="rId13" Type="http://schemas.openxmlformats.org/officeDocument/2006/relationships/tags" Target="../tags/tag12.xml"/><Relationship Id="rId12" Type="http://schemas.openxmlformats.org/officeDocument/2006/relationships/image" Target="../media/image7.png"/><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13.jpeg"/><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83.xml"/><Relationship Id="rId5" Type="http://schemas.openxmlformats.org/officeDocument/2006/relationships/image" Target="../media/image12.png"/><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slideLayout" Target="../slideLayouts/slideLayout2.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3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40.xml"/><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45.xml"/><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image" Target="../media/image11.png"/></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7.xml"/><Relationship Id="rId5" Type="http://schemas.openxmlformats.org/officeDocument/2006/relationships/image" Target="../media/image12.png"/><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image" Target="../media/image11.png"/></Relationships>
</file>

<file path=ppt/slides/_rels/slide6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6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6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88.xml"/><Relationship Id="rId5" Type="http://schemas.openxmlformats.org/officeDocument/2006/relationships/image" Target="../media/image4.png"/><Relationship Id="rId4" Type="http://schemas.openxmlformats.org/officeDocument/2006/relationships/tags" Target="../tags/tag287.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tags" Target="../tags/tag28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0" Type="http://schemas.openxmlformats.org/officeDocument/2006/relationships/slideLayout" Target="../slideLayouts/slideLayout2.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a:xfrm>
            <a:off x="0" y="450"/>
            <a:ext cx="9144000" cy="5143500"/>
          </a:xfrm>
          <a:prstGeom prst="rect">
            <a:avLst/>
          </a:prstGeom>
        </p:spPr>
      </p:pic>
      <p:pic>
        <p:nvPicPr>
          <p:cNvPr id="101" name="image 101"/>
          <p:cNvPicPr>
            <a:picLocks noChangeAspect="1"/>
          </p:cNvPicPr>
          <p:nvPr>
            <p:custDataLst>
              <p:tags r:id="rId4"/>
            </p:custDataLst>
          </p:nvPr>
        </p:nvPicPr>
        <p:blipFill>
          <a:blip r:embed="rId5" cstate="print">
            <a:alphaModFix amt="15000"/>
          </a:blip>
          <a:srcRect/>
          <a:stretch>
            <a:fillRect/>
          </a:stretch>
        </p:blipFill>
        <p:spPr>
          <a:xfrm>
            <a:off x="635" y="635"/>
            <a:ext cx="9143365" cy="5143500"/>
          </a:xfrm>
          <a:prstGeom prst="triangle">
            <a:avLst/>
          </a:prstGeom>
        </p:spPr>
      </p:pic>
      <p:sp>
        <p:nvSpPr>
          <p:cNvPr id="17" name="矩形: 圆角 16"/>
          <p:cNvSpPr/>
          <p:nvPr/>
        </p:nvSpPr>
        <p:spPr>
          <a:xfrm>
            <a:off x="2297430" y="3526155"/>
            <a:ext cx="4823460" cy="401955"/>
          </a:xfrm>
          <a:prstGeom prst="roundRect">
            <a:avLst>
              <a:gd name="adj" fmla="val 50000"/>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8" name="文本框 17"/>
          <p:cNvSpPr txBox="1"/>
          <p:nvPr/>
        </p:nvSpPr>
        <p:spPr>
          <a:xfrm>
            <a:off x="2463800" y="3587115"/>
            <a:ext cx="4491355" cy="337185"/>
          </a:xfrm>
          <a:prstGeom prst="rect">
            <a:avLst/>
          </a:prstGeom>
          <a:noFill/>
        </p:spPr>
        <p:txBody>
          <a:bodyPr wrap="square" rtlCol="0">
            <a:spAutoFit/>
          </a:bodyPr>
          <a:lstStyle/>
          <a:p>
            <a:pPr algn="dist" defTabSz="914400">
              <a:defRPr/>
            </a:pPr>
            <a:r>
              <a:rPr lang="zh-CN" altLang="en-US" sz="1600" b="1">
                <a:solidFill>
                  <a:schemeClr val="bg1"/>
                </a:solidFill>
                <a:effectLst/>
                <a:latin typeface="+mj-ea"/>
                <a:ea typeface="+mj-ea"/>
                <a:sym typeface="+mn-ea"/>
              </a:rPr>
              <a:t>重庆市经济和信息化委员会中小企业处</a:t>
            </a:r>
            <a:endParaRPr lang="zh-CN" altLang="en-US" sz="1600" b="1" kern="0" dirty="0">
              <a:solidFill>
                <a:schemeClr val="bg1"/>
              </a:solidFill>
              <a:effectLst/>
              <a:latin typeface="+mj-ea"/>
              <a:ea typeface="+mj-ea"/>
              <a:cs typeface="+mn-ea"/>
              <a:sym typeface="+mn-ea"/>
            </a:endParaRPr>
          </a:p>
        </p:txBody>
      </p:sp>
      <p:sp>
        <p:nvSpPr>
          <p:cNvPr id="27" name="文本框 26"/>
          <p:cNvSpPr txBox="1"/>
          <p:nvPr>
            <p:custDataLst>
              <p:tags r:id="rId6"/>
            </p:custDataLst>
          </p:nvPr>
        </p:nvSpPr>
        <p:spPr>
          <a:xfrm>
            <a:off x="864235" y="1185545"/>
            <a:ext cx="7471410" cy="2004010"/>
          </a:xfrm>
          <a:prstGeom prst="rect">
            <a:avLst/>
          </a:prstGeom>
          <a:noFill/>
        </p:spPr>
        <p:txBody>
          <a:bodyPr wrap="square" rtlCol="0">
            <a:spAutoFit/>
          </a:bodyPr>
          <a:lstStyle/>
          <a:p>
            <a:pPr algn="ctr" fontAlgn="auto">
              <a:lnSpc>
                <a:spcPct val="150000"/>
              </a:lnSpc>
            </a:pPr>
            <a:r>
              <a:rPr lang="zh-CN" sz="4400" b="1" dirty="0">
                <a:solidFill>
                  <a:srgbClr val="0E477F"/>
                </a:solidFill>
                <a:effectLst/>
                <a:latin typeface="+mj-ea"/>
                <a:ea typeface="+mj-ea"/>
              </a:rPr>
              <a:t>重庆市</a:t>
            </a:r>
            <a:r>
              <a:rPr sz="4400" b="1" dirty="0" err="1" smtClean="0">
                <a:solidFill>
                  <a:srgbClr val="0E477F"/>
                </a:solidFill>
                <a:effectLst/>
                <a:latin typeface="+mj-ea"/>
                <a:ea typeface="+mj-ea"/>
              </a:rPr>
              <a:t>优质企业梯度培育</a:t>
            </a:r>
            <a:endParaRPr sz="4400" b="1" dirty="0">
              <a:solidFill>
                <a:srgbClr val="0E477F"/>
              </a:solidFill>
              <a:effectLst/>
              <a:latin typeface="+mj-ea"/>
              <a:ea typeface="+mj-ea"/>
            </a:endParaRPr>
          </a:p>
          <a:p>
            <a:pPr algn="ctr" fontAlgn="auto">
              <a:lnSpc>
                <a:spcPct val="150000"/>
              </a:lnSpc>
            </a:pPr>
            <a:r>
              <a:rPr lang="zh-CN" altLang="en-US" sz="4400" b="1" dirty="0">
                <a:solidFill>
                  <a:srgbClr val="0E477F"/>
                </a:solidFill>
                <a:effectLst/>
                <a:latin typeface="+mj-ea"/>
                <a:ea typeface="+mj-ea"/>
              </a:rPr>
              <a:t>政策宣讲</a:t>
            </a:r>
            <a:endParaRPr lang="zh-CN" altLang="en-US" sz="4400" b="1" dirty="0">
              <a:solidFill>
                <a:srgbClr val="0E477F"/>
              </a:solidFill>
              <a:effectLst/>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17" grpId="0" bldLvl="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0"/>
          <p:cNvSpPr txBox="1"/>
          <p:nvPr>
            <p:custDataLst>
              <p:tags r:id="rId1"/>
            </p:custDataLst>
          </p:nvPr>
        </p:nvSpPr>
        <p:spPr>
          <a:xfrm>
            <a:off x="317689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8" name="矩形 7"/>
          <p:cNvSpPr/>
          <p:nvPr>
            <p:custDataLst>
              <p:tags r:id="rId2"/>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3"/>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4"/>
            </p:custDataLst>
          </p:nvPr>
        </p:nvSpPr>
        <p:spPr>
          <a:xfrm>
            <a:off x="994410" y="219710"/>
            <a:ext cx="7155180" cy="4691380"/>
          </a:xfrm>
          <a:prstGeom prst="rect">
            <a:avLst/>
          </a:prstGeom>
          <a:noFill/>
          <a:ln w="9525">
            <a:noFill/>
          </a:ln>
        </p:spPr>
        <p:txBody>
          <a:bodyPr wrap="square">
            <a:noAutofit/>
          </a:bodyPr>
          <a:lstStyle/>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ts val="100"/>
              </a:lnSpc>
              <a:spcAft>
                <a:spcPts val="0"/>
              </a:spcAft>
              <a:buClrTx/>
              <a:buSzTx/>
              <a:buFontTx/>
            </a:pP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ct val="18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直接奖励类政策</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400" b="1" dirty="0">
                <a:solidFill>
                  <a:schemeClr val="tx1"/>
                </a:solidFill>
                <a:latin typeface="方正兰亭细黑_GBK_M" panose="02010600010101010101" charset="-122"/>
                <a:ea typeface="方正兰亭细黑_GBK_M" panose="02010600010101010101" charset="-122"/>
                <a:cs typeface="方正兰亭细黑_GBK_M" panose="02010600010101010101" charset="-122"/>
                <a:sym typeface="+mn-ea"/>
              </a:rPr>
              <a:t> </a:t>
            </a: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国家级：</a:t>
            </a:r>
            <a:r>
              <a:rPr lang="zh-CN" sz="1200" dirty="0">
                <a:latin typeface="微软雅黑" panose="020B0503020204020204" charset="-122"/>
                <a:ea typeface="微软雅黑" panose="020B0503020204020204" charset="-122"/>
                <a:cs typeface="微软雅黑" panose="020B0503020204020204" charset="-122"/>
                <a:sym typeface="+mn-ea"/>
              </a:rPr>
              <a:t>中央财政累计安排</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100亿元</a:t>
            </a:r>
            <a:r>
              <a:rPr lang="zh-CN" sz="1200" dirty="0">
                <a:latin typeface="微软雅黑" panose="020B0503020204020204" charset="-122"/>
                <a:ea typeface="微软雅黑" panose="020B0503020204020204" charset="-122"/>
                <a:cs typeface="微软雅黑" panose="020B0503020204020204" charset="-122"/>
                <a:sym typeface="+mn-ea"/>
              </a:rPr>
              <a:t>以上奖补资金，支持1000余家国家重点小巨人。</a:t>
            </a:r>
            <a:endParaRPr lang="zh-CN"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zh-CN" sz="1200" dirty="0">
                <a:latin typeface="微软雅黑" panose="020B0503020204020204" charset="-122"/>
                <a:ea typeface="微软雅黑" panose="020B0503020204020204" charset="-122"/>
                <a:cs typeface="微软雅黑" panose="020B0503020204020204" charset="-122"/>
                <a:sym typeface="+mn-ea"/>
              </a:rPr>
              <a:t>重庆三批共58家重点小巨人已获得中央资金</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1.6亿元</a:t>
            </a:r>
            <a:r>
              <a:rPr lang="zh-CN" sz="12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latin typeface="方正兰亭细黑_GBK_M" panose="02010600010101010101" charset="-122"/>
              <a:ea typeface="方正兰亭细黑_GBK_M" panose="02010600010101010101" charset="-122"/>
              <a:cs typeface="方正兰亭细黑_GBK_M" panose="02010600010101010101" charset="-122"/>
              <a:sym typeface="+mn-ea"/>
            </a:endParaRPr>
          </a:p>
          <a:p>
            <a:pPr algn="just" fontAlgn="auto">
              <a:lnSpc>
                <a:spcPct val="180000"/>
              </a:lnSpc>
              <a:spcBef>
                <a:spcPts val="0"/>
              </a:spcBef>
              <a:spcAft>
                <a:spcPts val="0"/>
              </a:spcAft>
              <a:buClrTx/>
              <a:buSzTx/>
              <a:buFontTx/>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  市</a:t>
            </a:r>
            <a:r>
              <a:rPr lang="en-US" alt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级：</a:t>
            </a:r>
            <a:r>
              <a:rPr lang="en-US" altLang="zh-CN" sz="1200" dirty="0">
                <a:latin typeface="微软雅黑" panose="020B0503020204020204" charset="-122"/>
                <a:ea typeface="微软雅黑" panose="020B0503020204020204" charset="-122"/>
                <a:cs typeface="微软雅黑" panose="020B0503020204020204" charset="-122"/>
                <a:sym typeface="+mn-ea"/>
              </a:rPr>
              <a:t>2022</a:t>
            </a:r>
            <a:r>
              <a:rPr lang="zh-CN" altLang="en-US" sz="1200" dirty="0">
                <a:latin typeface="微软雅黑" panose="020B0503020204020204" charset="-122"/>
                <a:ea typeface="微软雅黑" panose="020B0503020204020204" charset="-122"/>
                <a:cs typeface="微软雅黑" panose="020B0503020204020204" charset="-122"/>
                <a:sym typeface="+mn-ea"/>
              </a:rPr>
              <a:t>年工业和信息化领域支持市级专精特新和国家小巨人企业总金额约为</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4.6亿元</a:t>
            </a:r>
            <a:endPar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sz="1200" dirty="0" err="1">
                <a:latin typeface="微软雅黑" panose="020B0503020204020204" charset="-122"/>
                <a:ea typeface="微软雅黑" panose="020B0503020204020204" charset="-122"/>
                <a:cs typeface="微软雅黑" panose="020B0503020204020204" charset="-122"/>
                <a:sym typeface="+mn-ea"/>
              </a:rPr>
              <a:t>    </a:t>
            </a:r>
            <a:r>
              <a:rPr lang="en-US" sz="1200" b="1" dirty="0" err="1">
                <a:latin typeface="微软雅黑" panose="020B0503020204020204" charset="-122"/>
                <a:ea typeface="微软雅黑" panose="020B0503020204020204" charset="-122"/>
                <a:cs typeface="微软雅黑" panose="020B0503020204020204" charset="-122"/>
                <a:sym typeface="+mn-ea"/>
              </a:rPr>
              <a:t>2023年市工业和信息化领域重点专项资金：</a:t>
            </a:r>
            <a:r>
              <a:rPr lang="en-US" sz="1200" dirty="0" err="1">
                <a:latin typeface="微软雅黑" panose="020B0503020204020204" charset="-122"/>
                <a:ea typeface="微软雅黑" panose="020B0503020204020204" charset="-122"/>
                <a:cs typeface="微软雅黑" panose="020B0503020204020204" charset="-122"/>
                <a:sym typeface="+mn-ea"/>
              </a:rPr>
              <a:t> </a:t>
            </a:r>
            <a:r>
              <a:rPr lang="en-US" altLang="zh-CN" sz="1200" dirty="0">
                <a:latin typeface="微软雅黑" panose="020B0503020204020204" charset="-122"/>
                <a:ea typeface="微软雅黑" panose="020B0503020204020204" charset="-122"/>
                <a:cs typeface="微软雅黑" panose="020B0503020204020204" charset="-122"/>
                <a:sym typeface="+mn-ea"/>
              </a:rPr>
              <a:t> 除领军（链主）企业、</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专精特新“小巨人”企业</a:t>
            </a:r>
            <a:r>
              <a:rPr lang="en-US" altLang="zh-CN" sz="1200" dirty="0">
                <a:latin typeface="微软雅黑" panose="020B0503020204020204" charset="-122"/>
                <a:ea typeface="微软雅黑" panose="020B0503020204020204" charset="-122"/>
                <a:cs typeface="微软雅黑" panose="020B0503020204020204" charset="-122"/>
                <a:sym typeface="+mn-ea"/>
              </a:rPr>
              <a:t>、加氢站建设运营企业外，其余企业（单位）原则上申报项目</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不超过2个</a:t>
            </a:r>
            <a:r>
              <a:rPr lang="en-US" altLang="zh-CN" sz="1200" dirty="0">
                <a:latin typeface="微软雅黑" panose="020B0503020204020204" charset="-122"/>
                <a:ea typeface="微软雅黑" panose="020B0503020204020204" charset="-122"/>
                <a:cs typeface="微软雅黑" panose="020B0503020204020204" charset="-122"/>
                <a:sym typeface="+mn-ea"/>
              </a:rPr>
              <a:t>   </a:t>
            </a:r>
            <a:endParaRPr lang="en-US" altLang="zh-CN"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zh-CN" sz="1200" dirty="0">
                <a:latin typeface="微软雅黑" panose="020B0503020204020204" charset="-122"/>
                <a:ea typeface="微软雅黑" panose="020B0503020204020204" charset="-122"/>
                <a:cs typeface="微软雅黑" panose="020B0503020204020204" charset="-122"/>
                <a:sym typeface="+mn-ea"/>
              </a:rPr>
              <a:t>2023年</a:t>
            </a:r>
            <a:r>
              <a:rPr lang="en-US" sz="1200" dirty="0" err="1">
                <a:latin typeface="微软雅黑" panose="020B0503020204020204" charset="-122"/>
                <a:ea typeface="微软雅黑" panose="020B0503020204020204" charset="-122"/>
                <a:cs typeface="微软雅黑" panose="020B0503020204020204" charset="-122"/>
                <a:sym typeface="+mn-ea"/>
              </a:rPr>
              <a:t>国家专精特新“小巨人”企业培育奖励</a:t>
            </a:r>
            <a:endParaRPr lang="zh-CN"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zh-CN" sz="1200" dirty="0">
                <a:latin typeface="微软雅黑" panose="020B0503020204020204" charset="-122"/>
                <a:ea typeface="微软雅黑" panose="020B0503020204020204" charset="-122"/>
                <a:cs typeface="微软雅黑" panose="020B0503020204020204" charset="-122"/>
                <a:sym typeface="+mn-ea"/>
              </a:rPr>
              <a:t>1.国家专精特新“小巨人”企业重点培育企业：不超过200家企业，每家企业奖励</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20万元</a:t>
            </a:r>
            <a:endParaRPr lang="en-US" sz="1200" b="1" dirty="0">
              <a:latin typeface="微软雅黑" panose="020B0503020204020204" charset="-122"/>
              <a:ea typeface="微软雅黑" panose="020B0503020204020204" charset="-122"/>
              <a:cs typeface="微软雅黑" panose="020B0503020204020204" charset="-122"/>
            </a:endParaRPr>
          </a:p>
          <a:p>
            <a:pPr algn="just" fontAlgn="auto">
              <a:lnSpc>
                <a:spcPct val="180000"/>
              </a:lnSpc>
              <a:spcBef>
                <a:spcPts val="0"/>
              </a:spcBef>
              <a:spcAft>
                <a:spcPts val="0"/>
              </a:spcAft>
              <a:buClrTx/>
              <a:buSzTx/>
              <a:buFontTx/>
            </a:pPr>
            <a:r>
              <a:rPr 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dirty="0">
                <a:latin typeface="微软雅黑" panose="020B0503020204020204" charset="-122"/>
                <a:ea typeface="微软雅黑" panose="020B0503020204020204" charset="-122"/>
                <a:cs typeface="微软雅黑" panose="020B0503020204020204" charset="-122"/>
                <a:sym typeface="+mn-ea"/>
              </a:rPr>
              <a:t>      2</a:t>
            </a:r>
            <a:r>
              <a:rPr lang="zh-CN" sz="1200" dirty="0">
                <a:latin typeface="微软雅黑" panose="020B0503020204020204" charset="-122"/>
                <a:ea typeface="微软雅黑" panose="020B0503020204020204" charset="-122"/>
                <a:cs typeface="微软雅黑" panose="020B0503020204020204" charset="-122"/>
                <a:sym typeface="+mn-ea"/>
              </a:rPr>
              <a:t>.</a:t>
            </a:r>
            <a:r>
              <a:rPr lang="en-US" sz="1200" dirty="0" err="1">
                <a:latin typeface="微软雅黑" panose="020B0503020204020204" charset="-122"/>
                <a:ea typeface="微软雅黑" panose="020B0503020204020204" charset="-122"/>
                <a:cs typeface="微软雅黑" panose="020B0503020204020204" charset="-122"/>
                <a:sym typeface="+mn-ea"/>
              </a:rPr>
              <a:t>国家专精特新“小巨人”企业</a:t>
            </a:r>
            <a:r>
              <a:rPr lang="zh-CN" sz="1200" dirty="0">
                <a:latin typeface="微软雅黑" panose="020B0503020204020204" charset="-122"/>
                <a:ea typeface="微软雅黑" panose="020B0503020204020204" charset="-122"/>
                <a:cs typeface="微软雅黑" panose="020B0503020204020204" charset="-122"/>
                <a:sym typeface="+mn-ea"/>
              </a:rPr>
              <a:t>：每家企业奖励</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50万元</a:t>
            </a:r>
            <a:endParaRPr lang="en-US" sz="1200" b="1" dirty="0">
              <a:latin typeface="微软雅黑" panose="020B0503020204020204" charset="-122"/>
              <a:ea typeface="微软雅黑" panose="020B0503020204020204" charset="-122"/>
              <a:cs typeface="微软雅黑" panose="020B0503020204020204" charset="-122"/>
            </a:endParaRPr>
          </a:p>
          <a:p>
            <a:pPr algn="just" fontAlgn="auto">
              <a:lnSpc>
                <a:spcPct val="180000"/>
              </a:lnSpc>
              <a:spcBef>
                <a:spcPts val="0"/>
              </a:spcBef>
              <a:spcAft>
                <a:spcPts val="0"/>
              </a:spcAft>
              <a:buClrTx/>
              <a:buSzTx/>
              <a:buFontTx/>
            </a:pPr>
            <a:r>
              <a:rPr 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dirty="0">
                <a:latin typeface="微软雅黑" panose="020B0503020204020204" charset="-122"/>
                <a:ea typeface="微软雅黑" panose="020B0503020204020204" charset="-122"/>
                <a:cs typeface="微软雅黑" panose="020B0503020204020204" charset="-122"/>
                <a:sym typeface="+mn-ea"/>
              </a:rPr>
              <a:t>      3</a:t>
            </a:r>
            <a:r>
              <a:rPr lang="zh-CN" sz="1200" dirty="0">
                <a:latin typeface="微软雅黑" panose="020B0503020204020204" charset="-122"/>
                <a:ea typeface="微软雅黑" panose="020B0503020204020204" charset="-122"/>
                <a:cs typeface="微软雅黑" panose="020B0503020204020204" charset="-122"/>
                <a:sym typeface="+mn-ea"/>
              </a:rPr>
              <a:t>.制造业</a:t>
            </a:r>
            <a:r>
              <a:rPr lang="en-US" sz="1200" dirty="0" err="1">
                <a:latin typeface="微软雅黑" panose="020B0503020204020204" charset="-122"/>
                <a:ea typeface="微软雅黑" panose="020B0503020204020204" charset="-122"/>
                <a:cs typeface="微软雅黑" panose="020B0503020204020204" charset="-122"/>
                <a:sym typeface="+mn-ea"/>
              </a:rPr>
              <a:t>单项冠军奖励</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zh-CN" sz="1200" dirty="0">
                <a:latin typeface="微软雅黑" panose="020B0503020204020204" charset="-122"/>
                <a:ea typeface="微软雅黑" panose="020B0503020204020204" charset="-122"/>
                <a:cs typeface="微软雅黑" panose="020B0503020204020204" charset="-122"/>
                <a:sym typeface="+mn-ea"/>
              </a:rPr>
              <a:t>每家企业</a:t>
            </a:r>
            <a:r>
              <a:rPr lang="en-US" sz="1200" dirty="0" err="1">
                <a:latin typeface="微软雅黑" panose="020B0503020204020204" charset="-122"/>
                <a:ea typeface="微软雅黑" panose="020B0503020204020204" charset="-122"/>
                <a:cs typeface="微软雅黑" panose="020B0503020204020204" charset="-122"/>
                <a:sym typeface="+mn-ea"/>
              </a:rPr>
              <a:t>奖励</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100万元</a:t>
            </a:r>
            <a:endPar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区县级：</a:t>
            </a:r>
            <a:endParaRPr lang="zh-CN" altLang="en-US" sz="12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zh-CN" sz="1200" dirty="0">
              <a:latin typeface="微软雅黑" panose="020B0503020204020204" charset="-122"/>
              <a:ea typeface="微软雅黑" panose="020B0503020204020204" charset="-122"/>
              <a:cs typeface="微软雅黑" panose="020B0503020204020204" charset="-122"/>
            </a:endParaRPr>
          </a:p>
          <a:p>
            <a:pPr algn="just" fontAlgn="auto">
              <a:lnSpc>
                <a:spcPct val="180000"/>
              </a:lnSpc>
              <a:spcBef>
                <a:spcPts val="0"/>
              </a:spcBef>
              <a:spcAft>
                <a:spcPts val="0"/>
              </a:spcAft>
              <a:buClrTx/>
              <a:buSzTx/>
              <a:buFontTx/>
            </a:pPr>
            <a:r>
              <a:rPr lang="en-US" altLang="zh-CN" sz="1400" b="1" dirty="0">
                <a:solidFill>
                  <a:schemeClr val="tx1"/>
                </a:solidFill>
                <a:latin typeface="方正兰亭细黑_GBK_M" panose="02010600010101010101" charset="-122"/>
                <a:ea typeface="方正兰亭细黑_GBK_M" panose="02010600010101010101" charset="-122"/>
                <a:cs typeface="方正兰亭细黑_GBK_M" panose="02010600010101010101" charset="-122"/>
                <a:sym typeface="+mn-ea"/>
              </a:rPr>
              <a:t> </a:t>
            </a:r>
            <a:endParaRPr sz="1300" dirty="0">
              <a:latin typeface="微软雅黑" panose="020B0503020204020204" charset="-122"/>
              <a:ea typeface="微软雅黑" panose="020B0503020204020204" charset="-122"/>
              <a:cs typeface="微软雅黑" panose="020B0503020204020204" charset="-122"/>
              <a:sym typeface="+mn-ea"/>
            </a:endParaRPr>
          </a:p>
        </p:txBody>
      </p:sp>
      <p:graphicFrame>
        <p:nvGraphicFramePr>
          <p:cNvPr id="4" name="表格 3"/>
          <p:cNvGraphicFramePr/>
          <p:nvPr>
            <p:custDataLst>
              <p:tags r:id="rId5"/>
            </p:custDataLst>
          </p:nvPr>
        </p:nvGraphicFramePr>
        <p:xfrm>
          <a:off x="1778000" y="3916045"/>
          <a:ext cx="6380480" cy="998220"/>
        </p:xfrm>
        <a:graphic>
          <a:graphicData uri="http://schemas.openxmlformats.org/drawingml/2006/table">
            <a:tbl>
              <a:tblPr/>
              <a:tblGrid>
                <a:gridCol w="1014730"/>
                <a:gridCol w="502285"/>
                <a:gridCol w="854710"/>
                <a:gridCol w="488950"/>
                <a:gridCol w="706755"/>
                <a:gridCol w="463550"/>
                <a:gridCol w="853440"/>
                <a:gridCol w="546735"/>
                <a:gridCol w="493395"/>
                <a:gridCol w="455930"/>
              </a:tblGrid>
              <a:tr h="332740">
                <a:tc>
                  <a:txBody>
                    <a:bodyPr/>
                    <a:lstStyle/>
                    <a:p>
                      <a:pPr algn="ctr" defTabSz="914400">
                        <a:lnSpc>
                          <a:spcPct val="180000"/>
                        </a:lnSpc>
                        <a:spcBef>
                          <a:spcPts val="0"/>
                        </a:spcBef>
                        <a:spcAft>
                          <a:spcPts val="0"/>
                        </a:spcAft>
                        <a:buClrTx/>
                        <a:buSzTx/>
                        <a:buFontTx/>
                        <a:buNone/>
                      </a:pPr>
                      <a:r>
                        <a:rPr lang="zh-CN" sz="1000" b="1">
                          <a:latin typeface="微软雅黑" panose="020B0503020204020204" charset="-122"/>
                          <a:ea typeface="微软雅黑" panose="020B0503020204020204" charset="-122"/>
                          <a:cs typeface="微软雅黑" panose="020B0503020204020204" charset="-122"/>
                          <a:sym typeface="+mn-ea"/>
                        </a:rPr>
                        <a:t>项目\</a:t>
                      </a:r>
                      <a:r>
                        <a:rPr lang="zh-CN" sz="1000" b="1">
                          <a:solidFill>
                            <a:srgbClr val="FF0000"/>
                          </a:solidFill>
                          <a:latin typeface="微软雅黑" panose="020B0503020204020204" charset="-122"/>
                          <a:ea typeface="微软雅黑" panose="020B0503020204020204" charset="-122"/>
                          <a:cs typeface="微软雅黑" panose="020B0503020204020204" charset="-122"/>
                          <a:sym typeface="+mn-ea"/>
                        </a:rPr>
                        <a:t>部分</a:t>
                      </a:r>
                      <a:r>
                        <a:rPr lang="zh-CN" sz="1000" b="1">
                          <a:latin typeface="微软雅黑" panose="020B0503020204020204" charset="-122"/>
                          <a:ea typeface="微软雅黑" panose="020B0503020204020204" charset="-122"/>
                          <a:cs typeface="微软雅黑" panose="020B0503020204020204" charset="-122"/>
                          <a:sym typeface="+mn-ea"/>
                        </a:rPr>
                        <a:t>区县</a:t>
                      </a:r>
                      <a:endParaRPr lang="zh-CN" sz="1000" b="1">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1">
                          <a:latin typeface="微软雅黑" panose="020B0503020204020204" charset="-122"/>
                          <a:ea typeface="微软雅黑" panose="020B0503020204020204" charset="-122"/>
                          <a:cs typeface="微软雅黑" panose="020B0503020204020204" charset="-122"/>
                        </a:rPr>
                        <a:t>渝北区</a:t>
                      </a:r>
                      <a:endParaRPr lang="zh-CN"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1">
                          <a:latin typeface="微软雅黑" panose="020B0503020204020204" charset="-122"/>
                          <a:ea typeface="微软雅黑" panose="020B0503020204020204" charset="-122"/>
                          <a:cs typeface="微软雅黑" panose="020B0503020204020204" charset="-122"/>
                        </a:rPr>
                        <a:t>两江新区</a:t>
                      </a:r>
                      <a:endParaRPr lang="zh-CN"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1">
                          <a:latin typeface="微软雅黑" panose="020B0503020204020204" charset="-122"/>
                          <a:ea typeface="微软雅黑" panose="020B0503020204020204" charset="-122"/>
                          <a:cs typeface="微软雅黑" panose="020B0503020204020204" charset="-122"/>
                        </a:rPr>
                        <a:t>巴南区</a:t>
                      </a:r>
                      <a:endParaRPr lang="zh-CN"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1">
                          <a:latin typeface="微软雅黑" panose="020B0503020204020204" charset="-122"/>
                          <a:ea typeface="微软雅黑" panose="020B0503020204020204" charset="-122"/>
                          <a:cs typeface="微软雅黑" panose="020B0503020204020204" charset="-122"/>
                        </a:rPr>
                        <a:t>北碚区</a:t>
                      </a:r>
                      <a:endParaRPr lang="zh-CN"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1">
                          <a:latin typeface="微软雅黑" panose="020B0503020204020204" charset="-122"/>
                          <a:ea typeface="微软雅黑" panose="020B0503020204020204" charset="-122"/>
                          <a:cs typeface="微软雅黑" panose="020B0503020204020204" charset="-122"/>
                        </a:rPr>
                        <a:t>南岸区</a:t>
                      </a:r>
                      <a:endParaRPr lang="zh-CN" altLang="en-US"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1">
                          <a:latin typeface="微软雅黑" panose="020B0503020204020204" charset="-122"/>
                          <a:ea typeface="微软雅黑" panose="020B0503020204020204" charset="-122"/>
                          <a:cs typeface="微软雅黑" panose="020B0503020204020204" charset="-122"/>
                        </a:rPr>
                        <a:t>江北区</a:t>
                      </a:r>
                      <a:endParaRPr lang="zh-CN" altLang="en-US"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1">
                          <a:latin typeface="微软雅黑" panose="020B0503020204020204" charset="-122"/>
                          <a:ea typeface="微软雅黑" panose="020B0503020204020204" charset="-122"/>
                          <a:cs typeface="微软雅黑" panose="020B0503020204020204" charset="-122"/>
                        </a:rPr>
                        <a:t>璧山区</a:t>
                      </a:r>
                      <a:endParaRPr lang="zh-CN" altLang="en-US"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1">
                          <a:latin typeface="微软雅黑" panose="020B0503020204020204" charset="-122"/>
                          <a:ea typeface="微软雅黑" panose="020B0503020204020204" charset="-122"/>
                          <a:cs typeface="微软雅黑" panose="020B0503020204020204" charset="-122"/>
                        </a:rPr>
                        <a:t>南川区</a:t>
                      </a:r>
                      <a:endParaRPr lang="zh-CN" altLang="en-US"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1">
                          <a:latin typeface="微软雅黑" panose="020B0503020204020204" charset="-122"/>
                          <a:ea typeface="微软雅黑" panose="020B0503020204020204" charset="-122"/>
                          <a:cs typeface="微软雅黑" panose="020B0503020204020204" charset="-122"/>
                        </a:rPr>
                        <a:t>铜梁区</a:t>
                      </a:r>
                      <a:endParaRPr lang="zh-CN" altLang="en-US" sz="1000" b="1">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专精特新企业</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10万</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最高50万</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10万</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5（首次）</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a:latin typeface="微软雅黑" panose="020B0503020204020204" charset="-122"/>
                          <a:ea typeface="微软雅黑" panose="020B0503020204020204" charset="-122"/>
                          <a:cs typeface="微软雅黑" panose="020B0503020204020204" charset="-122"/>
                        </a:rPr>
                        <a:t>5</a:t>
                      </a:r>
                      <a:r>
                        <a:rPr lang="zh-CN" altLang="en-US" sz="1000" b="0">
                          <a:latin typeface="微软雅黑" panose="020B0503020204020204" charset="-122"/>
                          <a:ea typeface="微软雅黑" panose="020B0503020204020204" charset="-122"/>
                          <a:cs typeface="微软雅黑" panose="020B0503020204020204" charset="-122"/>
                        </a:rPr>
                        <a:t>万</a:t>
                      </a:r>
                      <a:endParaRPr lang="zh-CN" altLang="en-US"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a:latin typeface="微软雅黑" panose="020B0503020204020204" charset="-122"/>
                          <a:ea typeface="微软雅黑" panose="020B0503020204020204" charset="-122"/>
                          <a:cs typeface="微软雅黑" panose="020B0503020204020204" charset="-122"/>
                        </a:rPr>
                        <a:t>10</a:t>
                      </a:r>
                      <a:r>
                        <a:rPr lang="zh-CN" altLang="en-US" sz="1000" b="0">
                          <a:latin typeface="微软雅黑" panose="020B0503020204020204" charset="-122"/>
                          <a:ea typeface="微软雅黑" panose="020B0503020204020204" charset="-122"/>
                          <a:cs typeface="微软雅黑" panose="020B0503020204020204" charset="-122"/>
                        </a:rPr>
                        <a:t>万（最高）</a:t>
                      </a:r>
                      <a:endParaRPr lang="zh-CN" altLang="en-US"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a:latin typeface="微软雅黑" panose="020B0503020204020204" charset="-122"/>
                          <a:ea typeface="微软雅黑" panose="020B0503020204020204" charset="-122"/>
                          <a:cs typeface="微软雅黑" panose="020B0503020204020204" charset="-122"/>
                        </a:rPr>
                        <a:t>5</a:t>
                      </a:r>
                      <a:r>
                        <a:rPr lang="zh-CN" altLang="en-US" sz="1000" b="0">
                          <a:latin typeface="微软雅黑" panose="020B0503020204020204" charset="-122"/>
                          <a:ea typeface="微软雅黑" panose="020B0503020204020204" charset="-122"/>
                          <a:cs typeface="微软雅黑" panose="020B0503020204020204" charset="-122"/>
                        </a:rPr>
                        <a:t>万</a:t>
                      </a:r>
                      <a:endParaRPr lang="zh-CN" altLang="en-US"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0">
                          <a:latin typeface="微软雅黑" panose="020B0503020204020204" charset="-122"/>
                          <a:ea typeface="微软雅黑" panose="020B0503020204020204" charset="-122"/>
                          <a:cs typeface="微软雅黑" panose="020B0503020204020204" charset="-122"/>
                        </a:rPr>
                        <a:t>20万</a:t>
                      </a:r>
                      <a:endParaRPr lang="zh-CN" altLang="en-US"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a:latin typeface="微软雅黑" panose="020B0503020204020204" charset="-122"/>
                          <a:ea typeface="微软雅黑" panose="020B0503020204020204" charset="-122"/>
                          <a:cs typeface="微软雅黑" panose="020B0503020204020204" charset="-122"/>
                        </a:rPr>
                        <a:t>10</a:t>
                      </a:r>
                      <a:r>
                        <a:rPr lang="zh-CN" altLang="en-US" sz="1000" b="0">
                          <a:latin typeface="微软雅黑" panose="020B0503020204020204" charset="-122"/>
                          <a:ea typeface="微软雅黑" panose="020B0503020204020204" charset="-122"/>
                          <a:cs typeface="微软雅黑" panose="020B0503020204020204" charset="-122"/>
                        </a:rPr>
                        <a:t>万</a:t>
                      </a:r>
                      <a:endParaRPr lang="zh-CN" altLang="en-US"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32740">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国家小巨人企业</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50万</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80万（首次）</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20万</a:t>
                      </a:r>
                      <a:endParaRPr lang="zh-CN" sz="1000" b="0">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sz="1000" b="0">
                          <a:latin typeface="微软雅黑" panose="020B0503020204020204" charset="-122"/>
                          <a:ea typeface="微软雅黑" panose="020B0503020204020204" charset="-122"/>
                          <a:cs typeface="微软雅黑" panose="020B0503020204020204" charset="-122"/>
                        </a:rPr>
                        <a:t>25</a:t>
                      </a:r>
                      <a:r>
                        <a:rPr lang="zh-CN" sz="1000">
                          <a:latin typeface="微软雅黑" panose="020B0503020204020204" charset="-122"/>
                          <a:ea typeface="微软雅黑" panose="020B0503020204020204" charset="-122"/>
                          <a:cs typeface="微软雅黑" panose="020B0503020204020204" charset="-122"/>
                          <a:sym typeface="+mn-ea"/>
                        </a:rPr>
                        <a:t>（首次）</a:t>
                      </a:r>
                      <a:endParaRPr lang="zh-CN" sz="1000" b="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a:latin typeface="微软雅黑" panose="020B0503020204020204" charset="-122"/>
                          <a:ea typeface="微软雅黑" panose="020B0503020204020204" charset="-122"/>
                          <a:cs typeface="微软雅黑" panose="020B0503020204020204" charset="-122"/>
                          <a:sym typeface="+mn-ea"/>
                        </a:rPr>
                        <a:t>20</a:t>
                      </a:r>
                      <a:r>
                        <a:rPr lang="zh-CN" altLang="en-US" sz="1000" b="0">
                          <a:latin typeface="微软雅黑" panose="020B0503020204020204" charset="-122"/>
                          <a:ea typeface="微软雅黑" panose="020B0503020204020204" charset="-122"/>
                          <a:cs typeface="微软雅黑" panose="020B0503020204020204" charset="-122"/>
                          <a:sym typeface="+mn-ea"/>
                        </a:rPr>
                        <a:t>万</a:t>
                      </a:r>
                      <a:endParaRPr lang="zh-CN" altLang="en-US" sz="1000" b="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a:latin typeface="微软雅黑" panose="020B0503020204020204" charset="-122"/>
                          <a:ea typeface="微软雅黑" panose="020B0503020204020204" charset="-122"/>
                          <a:cs typeface="微软雅黑" panose="020B0503020204020204" charset="-122"/>
                          <a:sym typeface="+mn-ea"/>
                        </a:rPr>
                        <a:t>50</a:t>
                      </a:r>
                      <a:r>
                        <a:rPr lang="zh-CN" altLang="en-US" sz="1000">
                          <a:latin typeface="微软雅黑" panose="020B0503020204020204" charset="-122"/>
                          <a:ea typeface="微软雅黑" panose="020B0503020204020204" charset="-122"/>
                          <a:cs typeface="微软雅黑" panose="020B0503020204020204" charset="-122"/>
                          <a:sym typeface="+mn-ea"/>
                        </a:rPr>
                        <a:t>万（最高）</a:t>
                      </a:r>
                      <a:endParaRPr lang="zh-CN" altLang="en-US" sz="1000" b="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0">
                          <a:latin typeface="微软雅黑" panose="020B0503020204020204" charset="-122"/>
                          <a:ea typeface="微软雅黑" panose="020B0503020204020204" charset="-122"/>
                          <a:cs typeface="微软雅黑" panose="020B0503020204020204" charset="-122"/>
                          <a:sym typeface="+mn-ea"/>
                        </a:rPr>
                        <a:t>50万</a:t>
                      </a:r>
                      <a:endParaRPr lang="zh-CN" altLang="en-US" sz="1000" b="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zh-CN" altLang="en-US" sz="1000" b="0">
                          <a:latin typeface="微软雅黑" panose="020B0503020204020204" charset="-122"/>
                          <a:ea typeface="微软雅黑" panose="020B0503020204020204" charset="-122"/>
                          <a:cs typeface="微软雅黑" panose="020B0503020204020204" charset="-122"/>
                          <a:sym typeface="+mn-ea"/>
                        </a:rPr>
                        <a:t>50万</a:t>
                      </a:r>
                      <a:endParaRPr lang="zh-CN" altLang="en-US" sz="1000" b="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80000"/>
                        </a:lnSpc>
                        <a:spcBef>
                          <a:spcPts val="0"/>
                        </a:spcBef>
                        <a:spcAft>
                          <a:spcPts val="0"/>
                        </a:spcAft>
                        <a:buClrTx/>
                        <a:buSzTx/>
                        <a:buFontTx/>
                        <a:buNone/>
                      </a:pPr>
                      <a:r>
                        <a:rPr lang="en-US" altLang="zh-CN" sz="1000" b="0" dirty="0">
                          <a:latin typeface="微软雅黑" panose="020B0503020204020204" charset="-122"/>
                          <a:ea typeface="微软雅黑" panose="020B0503020204020204" charset="-122"/>
                          <a:cs typeface="微软雅黑" panose="020B0503020204020204" charset="-122"/>
                          <a:sym typeface="+mn-ea"/>
                        </a:rPr>
                        <a:t>50</a:t>
                      </a:r>
                      <a:r>
                        <a:rPr lang="zh-CN" altLang="en-US" sz="1000" b="0" dirty="0">
                          <a:latin typeface="微软雅黑" panose="020B0503020204020204" charset="-122"/>
                          <a:ea typeface="微软雅黑" panose="020B0503020204020204" charset="-122"/>
                          <a:cs typeface="微软雅黑" panose="020B0503020204020204" charset="-122"/>
                          <a:sym typeface="+mn-ea"/>
                        </a:rPr>
                        <a:t>万</a:t>
                      </a:r>
                      <a:endParaRPr lang="zh-CN" altLang="en-US" sz="1000" b="0" dirty="0">
                        <a:latin typeface="微软雅黑" panose="020B0503020204020204" charset="-122"/>
                        <a:ea typeface="微软雅黑" panose="020B0503020204020204" charset="-122"/>
                        <a:cs typeface="微软雅黑" panose="020B0503020204020204"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0"/>
          <p:cNvSpPr txBox="1"/>
          <p:nvPr>
            <p:custDataLst>
              <p:tags r:id="rId1"/>
            </p:custDataLst>
          </p:nvPr>
        </p:nvSpPr>
        <p:spPr>
          <a:xfrm>
            <a:off x="3293655"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8" name="矩形 7"/>
          <p:cNvSpPr/>
          <p:nvPr>
            <p:custDataLst>
              <p:tags r:id="rId2"/>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3"/>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4"/>
            </p:custDataLst>
          </p:nvPr>
        </p:nvSpPr>
        <p:spPr>
          <a:xfrm>
            <a:off x="1400760" y="390340"/>
            <a:ext cx="6436946" cy="4130675"/>
          </a:xfrm>
          <a:prstGeom prst="rect">
            <a:avLst/>
          </a:prstGeom>
          <a:noFill/>
          <a:ln w="9525">
            <a:noFill/>
          </a:ln>
        </p:spPr>
        <p:txBody>
          <a:bodyPr wrap="square">
            <a:spAutoFit/>
          </a:bodyPr>
          <a:lstStyle/>
          <a:p>
            <a:pPr indent="-457200" algn="ctr" fontAlgn="auto">
              <a:lnSpc>
                <a:spcPct val="18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技术创新类</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80000"/>
              </a:lnSpc>
              <a:spcAft>
                <a:spcPts val="0"/>
              </a:spcAft>
              <a:buClrTx/>
              <a:buSzTx/>
              <a:buFontTx/>
            </a:pPr>
            <a:r>
              <a:rPr lang="zh-CN" sz="1400" b="1"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b="1"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以下技术创新类项目</a:t>
            </a:r>
            <a:r>
              <a:rPr lang="en-US" sz="1600" b="1" dirty="0" err="1">
                <a:solidFill>
                  <a:srgbClr val="FF0000"/>
                </a:solidFill>
                <a:latin typeface="微软雅黑" panose="020B0503020204020204" charset="-122"/>
                <a:ea typeface="微软雅黑" panose="020B0503020204020204" charset="-122"/>
                <a:cs typeface="微软雅黑" panose="020B0503020204020204" charset="-122"/>
                <a:sym typeface="+mn-ea"/>
              </a:rPr>
              <a:t>重点</a:t>
            </a:r>
            <a:r>
              <a:rPr lang="zh-CN" altLang="en-US" sz="1400" dirty="0">
                <a:latin typeface="微软雅黑" panose="020B0503020204020204" charset="-122"/>
                <a:ea typeface="微软雅黑" panose="020B0503020204020204" charset="-122"/>
                <a:cs typeface="微软雅黑" panose="020B0503020204020204" charset="-122"/>
                <a:sym typeface="+mn-ea"/>
              </a:rPr>
              <a:t>或</a:t>
            </a:r>
            <a:r>
              <a:rPr lang="zh-CN" altLang="en-US" sz="16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优先</a:t>
            </a:r>
            <a:r>
              <a:rPr lang="zh-CN" altLang="en-US" sz="1400" dirty="0">
                <a:latin typeface="微软雅黑" panose="020B0503020204020204" charset="-122"/>
                <a:ea typeface="微软雅黑" panose="020B0503020204020204" charset="-122"/>
                <a:cs typeface="微软雅黑" panose="020B0503020204020204" charset="-122"/>
                <a:sym typeface="+mn-ea"/>
              </a:rPr>
              <a:t>支持</a:t>
            </a:r>
            <a:r>
              <a:rPr lang="zh-CN" altLang="en-US" sz="1400" b="1" dirty="0">
                <a:latin typeface="微软雅黑" panose="020B0503020204020204" charset="-122"/>
                <a:ea typeface="微软雅黑" panose="020B0503020204020204" charset="-122"/>
                <a:cs typeface="微软雅黑" panose="020B0503020204020204" charset="-122"/>
                <a:sym typeface="+mn-ea"/>
              </a:rPr>
              <a:t>专精特新中小企业</a:t>
            </a:r>
            <a:r>
              <a:rPr lang="zh-CN" altLang="en-US" sz="1400" dirty="0">
                <a:latin typeface="微软雅黑" panose="020B0503020204020204" charset="-122"/>
                <a:ea typeface="微软雅黑" panose="020B0503020204020204" charset="-122"/>
                <a:cs typeface="微软雅黑" panose="020B0503020204020204" charset="-122"/>
                <a:sym typeface="+mn-ea"/>
              </a:rPr>
              <a:t>或</a:t>
            </a:r>
            <a:r>
              <a:rPr lang="zh-CN" altLang="en-US" sz="1400" b="1" dirty="0">
                <a:latin typeface="微软雅黑" panose="020B0503020204020204" charset="-122"/>
                <a:ea typeface="微软雅黑" panose="020B0503020204020204" charset="-122"/>
                <a:cs typeface="微软雅黑" panose="020B0503020204020204" charset="-122"/>
                <a:sym typeface="+mn-ea"/>
              </a:rPr>
              <a:t>国家小巨人</a:t>
            </a:r>
            <a:r>
              <a:rPr lang="zh-CN" altLang="en-US" sz="1400" dirty="0">
                <a:latin typeface="微软雅黑" panose="020B0503020204020204" charset="-122"/>
                <a:ea typeface="微软雅黑" panose="020B0503020204020204" charset="-122"/>
                <a:cs typeface="微软雅黑" panose="020B0503020204020204" charset="-122"/>
                <a:sym typeface="+mn-ea"/>
              </a:rPr>
              <a:t>企业</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zh-CN" altLang="en-US" sz="1400" dirty="0">
                <a:latin typeface="微软雅黑" panose="020B0503020204020204" charset="-122"/>
                <a:ea typeface="微软雅黑" panose="020B0503020204020204" charset="-122"/>
                <a:cs typeface="微软雅黑" panose="020B0503020204020204" charset="-122"/>
                <a:sym typeface="+mn-ea"/>
              </a:rPr>
              <a:t>   1.企业研发准备金补助资金</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重点</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支持</a:t>
            </a:r>
            <a:endParaRPr lang="en-US" sz="1200" b="1" i="1" dirty="0">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zh-CN" altLang="en-US" sz="1400" dirty="0">
                <a:latin typeface="微软雅黑" panose="020B0503020204020204" charset="-122"/>
                <a:ea typeface="微软雅黑" panose="020B0503020204020204" charset="-122"/>
                <a:cs typeface="微软雅黑" panose="020B0503020204020204" charset="-122"/>
                <a:sym typeface="+mn-ea"/>
              </a:rPr>
              <a:t>   2.国家知识产权优势企业和示范企业</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优先支持</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3.全国质量标杆</a:t>
            </a:r>
            <a:r>
              <a:rPr lang="en-US" sz="1200"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优先支持</a:t>
            </a:r>
            <a:endParaRPr lang="zh-CN" sz="1400" i="1" dirty="0">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4.技术创新示范企业</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同等条件下优先支持</a:t>
            </a:r>
            <a:endParaRPr lang="en-US" sz="1200" b="1"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5.工业和信息化重点实验室认定</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同等条件下优先支持</a:t>
            </a:r>
            <a:endParaRPr lang="en-US" sz="1200"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6.企业技术创新专利导航项目</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优先支持</a:t>
            </a:r>
            <a:endParaRPr lang="en-US" sz="1200"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7.中国优秀工业设计奖 </a:t>
            </a:r>
            <a:r>
              <a:rPr lang="en-US"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重点支持</a:t>
            </a:r>
            <a:endParaRPr lang="en-US" sz="1200" i="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1080135" algn="l" fontAlgn="auto">
              <a:lnSpc>
                <a:spcPct val="180000"/>
              </a:lnSpc>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8.重庆市企业创新奖</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en-US" sz="1200"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sz="1200" b="1" i="1" dirty="0" err="1">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同等条件下优先支持</a:t>
            </a:r>
            <a:endParaRPr lang="en-US" sz="1200" b="1" i="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0"/>
          <p:cNvSpPr txBox="1"/>
          <p:nvPr>
            <p:custDataLst>
              <p:tags r:id="rId1"/>
            </p:custDataLst>
          </p:nvPr>
        </p:nvSpPr>
        <p:spPr>
          <a:xfrm>
            <a:off x="3322622" y="344570"/>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8" name="矩形 7"/>
          <p:cNvSpPr/>
          <p:nvPr>
            <p:custDataLst>
              <p:tags r:id="rId2"/>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3"/>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4"/>
            </p:custDataLst>
          </p:nvPr>
        </p:nvSpPr>
        <p:spPr>
          <a:xfrm>
            <a:off x="1070610" y="242385"/>
            <a:ext cx="7155180" cy="1468755"/>
          </a:xfrm>
          <a:prstGeom prst="rect">
            <a:avLst/>
          </a:prstGeom>
          <a:noFill/>
          <a:ln w="9525">
            <a:noFill/>
          </a:ln>
        </p:spPr>
        <p:txBody>
          <a:bodyPr wrap="square">
            <a:spAutoFit/>
          </a:bodyPr>
          <a:lstStyle/>
          <a:p>
            <a:pPr indent="-457200" algn="ctr" fontAlgn="auto">
              <a:lnSpc>
                <a:spcPct val="16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融资类</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60000"/>
              </a:lnSpc>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（1）市级转贷应急周转资金 : </a:t>
            </a:r>
            <a:r>
              <a:rPr lang="en-US" sz="1200"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en-US"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专精特新企业免收资金使用费</a:t>
            </a:r>
            <a:endPar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60000"/>
              </a:lnSpc>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（2）拟上市企业后备库 : </a:t>
            </a:r>
            <a:r>
              <a:rPr lang="zh-CN" altLang="en-US" sz="1200" dirty="0">
                <a:latin typeface="微软雅黑" panose="020B0503020204020204" charset="-122"/>
                <a:ea typeface="微软雅黑" panose="020B0503020204020204" charset="-122"/>
                <a:cs typeface="微软雅黑" panose="020B0503020204020204" charset="-122"/>
                <a:sym typeface="+mn-ea"/>
              </a:rPr>
              <a:t>一是国</a:t>
            </a:r>
            <a:r>
              <a:rPr lang="en-US" sz="1200" dirty="0" err="1">
                <a:latin typeface="微软雅黑" panose="020B0503020204020204" charset="-122"/>
                <a:ea typeface="微软雅黑" panose="020B0503020204020204" charset="-122"/>
                <a:cs typeface="微软雅黑" panose="020B0503020204020204" charset="-122"/>
                <a:sym typeface="+mn-ea"/>
              </a:rPr>
              <a:t>家级“专精特新”企业同等条件下</a:t>
            </a:r>
            <a:r>
              <a:rPr lang="en-US"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优先入库</a:t>
            </a:r>
            <a:r>
              <a:rPr lang="en-US" sz="1200" dirty="0" err="1">
                <a:latin typeface="微软雅黑" panose="020B0503020204020204" charset="-122"/>
                <a:ea typeface="微软雅黑" panose="020B0503020204020204" charset="-122"/>
                <a:cs typeface="微软雅黑" panose="020B0503020204020204" charset="-122"/>
                <a:sym typeface="+mn-ea"/>
              </a:rPr>
              <a:t>；二是</a:t>
            </a:r>
            <a:r>
              <a:rPr lang="en-US"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要素保障优先</a:t>
            </a:r>
            <a:r>
              <a:rPr lang="en-US" sz="1200" dirty="0">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  </a:t>
            </a:r>
            <a:endParaRPr lang="en-US" altLang="zh-CN" sz="1400"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60000"/>
              </a:lnSpc>
              <a:spcAft>
                <a:spcPts val="0"/>
              </a:spcAft>
              <a:buClrTx/>
              <a:buSzTx/>
              <a:buFontTx/>
            </a:pP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en-US" sz="1200" dirty="0">
                <a:latin typeface="微软雅黑" panose="020B0503020204020204" charset="-122"/>
                <a:ea typeface="微软雅黑" panose="020B0503020204020204" charset="-122"/>
                <a:cs typeface="微软雅黑" panose="020B0503020204020204" charset="-122"/>
                <a:sym typeface="+mn-ea"/>
              </a:rPr>
              <a:t>3）渝企金服平台汇聚了多家银行的</a:t>
            </a:r>
            <a:r>
              <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专精特新企业金融产品</a:t>
            </a:r>
            <a:endPar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4" name="表格 3"/>
          <p:cNvGraphicFramePr/>
          <p:nvPr>
            <p:custDataLst>
              <p:tags r:id="rId5"/>
            </p:custDataLst>
          </p:nvPr>
        </p:nvGraphicFramePr>
        <p:xfrm>
          <a:off x="1165038" y="1716464"/>
          <a:ext cx="6795135" cy="2954178"/>
        </p:xfrm>
        <a:graphic>
          <a:graphicData uri="http://schemas.openxmlformats.org/drawingml/2006/table">
            <a:tbl>
              <a:tblPr firstRow="1" bandRow="1">
                <a:tableStyleId>{5C22544A-7EE6-4342-B048-85BDC9FD1C3A}</a:tableStyleId>
              </a:tblPr>
              <a:tblGrid>
                <a:gridCol w="1510665"/>
                <a:gridCol w="1715770"/>
                <a:gridCol w="1029970"/>
                <a:gridCol w="1416050"/>
                <a:gridCol w="1122680"/>
              </a:tblGrid>
              <a:tr h="396240">
                <a:tc>
                  <a:txBody>
                    <a:bodyPr/>
                    <a:lstStyle/>
                    <a:p>
                      <a:pPr algn="ctr">
                        <a:buNone/>
                      </a:pPr>
                      <a:r>
                        <a:rPr lang="zh-CN" altLang="en-US" sz="1000" b="1" dirty="0" smtClean="0"/>
                        <a:t>银行名称</a:t>
                      </a:r>
                      <a:endParaRPr lang="zh-CN" altLang="en-US" sz="1000" b="1" dirty="0" smtClean="0"/>
                    </a:p>
                  </a:txBody>
                  <a:tcPr anchor="ctr"/>
                </a:tc>
                <a:tc>
                  <a:txBody>
                    <a:bodyPr/>
                    <a:lstStyle/>
                    <a:p>
                      <a:pPr algn="ctr">
                        <a:buNone/>
                      </a:pPr>
                      <a:r>
                        <a:rPr lang="zh-CN" altLang="en-US" sz="1000" b="1" dirty="0"/>
                        <a:t>产品名称</a:t>
                      </a:r>
                      <a:endParaRPr lang="zh-CN" altLang="en-US" sz="1000" b="1" dirty="0"/>
                    </a:p>
                  </a:txBody>
                  <a:tcPr anchor="ctr"/>
                </a:tc>
                <a:tc>
                  <a:txBody>
                    <a:bodyPr/>
                    <a:lstStyle/>
                    <a:p>
                      <a:pPr algn="ctr">
                        <a:buNone/>
                      </a:pPr>
                      <a:r>
                        <a:rPr lang="zh-CN" altLang="en-US" sz="1000" b="1" dirty="0" smtClean="0"/>
                        <a:t>最低</a:t>
                      </a:r>
                      <a:endParaRPr lang="en-US" altLang="zh-CN" sz="1000" b="1" dirty="0" smtClean="0"/>
                    </a:p>
                    <a:p>
                      <a:pPr algn="ctr">
                        <a:buNone/>
                      </a:pPr>
                      <a:r>
                        <a:rPr lang="zh-CN" altLang="en-US" sz="1000" b="1" dirty="0" smtClean="0"/>
                        <a:t>年</a:t>
                      </a:r>
                      <a:r>
                        <a:rPr lang="zh-CN" altLang="en-US" sz="1000" b="1" dirty="0"/>
                        <a:t>化利率</a:t>
                      </a:r>
                      <a:endParaRPr lang="zh-CN" altLang="en-US" sz="1000" b="1" dirty="0"/>
                    </a:p>
                  </a:txBody>
                  <a:tcPr anchor="ctr"/>
                </a:tc>
                <a:tc>
                  <a:txBody>
                    <a:bodyPr/>
                    <a:lstStyle/>
                    <a:p>
                      <a:pPr algn="ctr">
                        <a:buNone/>
                      </a:pPr>
                      <a:r>
                        <a:rPr lang="zh-CN" altLang="en-US" sz="1000" b="1" dirty="0"/>
                        <a:t>最高贷款</a:t>
                      </a:r>
                      <a:r>
                        <a:rPr lang="zh-CN" altLang="en-US" sz="1000" b="1" dirty="0" smtClean="0"/>
                        <a:t>额度（万元）</a:t>
                      </a:r>
                      <a:endParaRPr lang="zh-CN" altLang="en-US" sz="1000" b="1" dirty="0" smtClean="0"/>
                    </a:p>
                  </a:txBody>
                  <a:tcPr anchor="ctr"/>
                </a:tc>
                <a:tc>
                  <a:txBody>
                    <a:bodyPr/>
                    <a:lstStyle/>
                    <a:p>
                      <a:pPr algn="ctr">
                        <a:buNone/>
                      </a:pPr>
                      <a:r>
                        <a:rPr lang="zh-CN" altLang="en-US" sz="1000" b="1" dirty="0"/>
                        <a:t>最高</a:t>
                      </a:r>
                      <a:r>
                        <a:rPr lang="zh-CN" altLang="en-US" sz="1000" b="1" dirty="0" smtClean="0"/>
                        <a:t>贷款期限（月）</a:t>
                      </a:r>
                      <a:endParaRPr lang="zh-CN" altLang="en-US" sz="1000" b="1" dirty="0" smtClean="0"/>
                    </a:p>
                  </a:txBody>
                  <a:tcPr anchor="ctr"/>
                </a:tc>
              </a:tr>
              <a:tr h="384175">
                <a:tc>
                  <a:txBody>
                    <a:bodyPr/>
                    <a:lstStyle/>
                    <a:p>
                      <a:pPr algn="ctr" fontAlgn="ctr"/>
                      <a:r>
                        <a:rPr lang="zh-CN" altLang="en-US" sz="1000" b="0" i="0" u="none" strike="noStrike" dirty="0">
                          <a:solidFill>
                            <a:srgbClr val="000000"/>
                          </a:solidFill>
                          <a:latin typeface="宋体" panose="02010600030101010101" pitchFamily="2" charset="-122"/>
                        </a:rPr>
                        <a:t>重庆农村商业银行</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anose="02010600030101010101" pitchFamily="2" charset="-122"/>
                        </a:rPr>
                        <a:t>“专精特新”专项贷</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3.7%</a:t>
                      </a:r>
                      <a:endParaRPr lang="en-US" altLang="zh-CN"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3000</a:t>
                      </a:r>
                      <a:endParaRPr lang="en-US" altLang="zh-CN"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120</a:t>
                      </a:r>
                      <a:endParaRPr lang="en-US" altLang="zh-CN" sz="1000" b="0" i="0" u="none" strike="noStrike">
                        <a:solidFill>
                          <a:srgbClr val="000000"/>
                        </a:solidFill>
                        <a:latin typeface="宋体" panose="02010600030101010101" pitchFamily="2" charset="-122"/>
                      </a:endParaRPr>
                    </a:p>
                  </a:txBody>
                  <a:tcPr marL="7143" marR="7143" marT="7143" marB="0" anchor="ctr"/>
                </a:tc>
              </a:tr>
              <a:tr h="190500">
                <a:tc>
                  <a:txBody>
                    <a:bodyPr/>
                    <a:lstStyle/>
                    <a:p>
                      <a:pPr algn="ctr" fontAlgn="ctr"/>
                      <a:r>
                        <a:rPr lang="zh-CN" altLang="en-US" sz="1000" b="0" i="0" u="none" strike="noStrike" dirty="0">
                          <a:solidFill>
                            <a:srgbClr val="000000"/>
                          </a:solidFill>
                          <a:latin typeface="宋体" panose="02010600030101010101" pitchFamily="2" charset="-122"/>
                        </a:rPr>
                        <a:t>招商银行</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anose="02010600030101010101" pitchFamily="2" charset="-122"/>
                        </a:rPr>
                        <a:t>专精特新贷</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3.85%</a:t>
                      </a:r>
                      <a:endParaRPr lang="en-US" altLang="zh-CN"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1000</a:t>
                      </a:r>
                      <a:endParaRPr lang="en-US" altLang="zh-CN"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36</a:t>
                      </a:r>
                      <a:endParaRPr lang="en-US" altLang="zh-CN" sz="1000" b="0" i="0" u="none" strike="noStrike">
                        <a:solidFill>
                          <a:srgbClr val="000000"/>
                        </a:solidFill>
                        <a:latin typeface="宋体" panose="02010600030101010101" pitchFamily="2" charset="-122"/>
                      </a:endParaRPr>
                    </a:p>
                  </a:txBody>
                  <a:tcPr marL="7143" marR="7143" marT="7143" marB="0" anchor="ctr"/>
                </a:tc>
              </a:tr>
              <a:tr h="366395">
                <a:tc>
                  <a:txBody>
                    <a:bodyPr/>
                    <a:lstStyle/>
                    <a:p>
                      <a:pPr algn="ctr" fontAlgn="ctr"/>
                      <a:r>
                        <a:rPr lang="zh-CN" altLang="en-US" sz="1000" b="0" i="0" u="none" strike="noStrike" dirty="0">
                          <a:solidFill>
                            <a:srgbClr val="000000"/>
                          </a:solidFill>
                          <a:latin typeface="宋体" panose="02010600030101010101" pitchFamily="2" charset="-122"/>
                        </a:rPr>
                        <a:t>恒丰银行</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anose="02010600030101010101" pitchFamily="2" charset="-122"/>
                        </a:rPr>
                        <a:t>专精特新“小巨人”企业信用额度</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3.5%</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5000</a:t>
                      </a:r>
                      <a:endParaRPr lang="en-US" altLang="zh-CN"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24</a:t>
                      </a:r>
                      <a:endParaRPr lang="en-US" altLang="zh-CN" sz="1000" b="0" i="0" u="none" strike="noStrike" dirty="0">
                        <a:solidFill>
                          <a:srgbClr val="000000"/>
                        </a:solidFill>
                        <a:latin typeface="宋体" panose="02010600030101010101" pitchFamily="2" charset="-122"/>
                      </a:endParaRPr>
                    </a:p>
                  </a:txBody>
                  <a:tcPr marL="7143" marR="7143" marT="7143" marB="0" anchor="ctr"/>
                </a:tc>
              </a:tr>
              <a:tr h="159385">
                <a:tc>
                  <a:txBody>
                    <a:bodyPr/>
                    <a:lstStyle/>
                    <a:p>
                      <a:pPr algn="ctr" fontAlgn="ctr"/>
                      <a:r>
                        <a:rPr lang="zh-CN" altLang="en-US" sz="1000" b="0" i="0" u="none" strike="noStrike" dirty="0">
                          <a:solidFill>
                            <a:srgbClr val="000000"/>
                          </a:solidFill>
                          <a:latin typeface="宋体" panose="02010600030101010101" pitchFamily="2" charset="-122"/>
                        </a:rPr>
                        <a:t>重庆银行</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anose="02010600030101010101" pitchFamily="2" charset="-122"/>
                        </a:rPr>
                        <a:t>“专精特新”信用贷</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3.85%</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1000</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36</a:t>
                      </a:r>
                      <a:endParaRPr lang="en-US" altLang="zh-CN" sz="1000" b="0" i="0" u="none" strike="noStrike" dirty="0">
                        <a:solidFill>
                          <a:srgbClr val="000000"/>
                        </a:solidFill>
                        <a:latin typeface="宋体" panose="02010600030101010101" pitchFamily="2" charset="-122"/>
                      </a:endParaRPr>
                    </a:p>
                  </a:txBody>
                  <a:tcPr marL="7143" marR="7143" marT="7143" marB="0" anchor="ctr"/>
                </a:tc>
              </a:tr>
              <a:tr h="419100">
                <a:tc>
                  <a:txBody>
                    <a:bodyPr/>
                    <a:lstStyle/>
                    <a:p>
                      <a:pPr algn="ctr" fontAlgn="ctr"/>
                      <a:r>
                        <a:rPr lang="zh-CN" altLang="en-US" sz="1000" b="0" i="0" u="none" strike="noStrike" dirty="0">
                          <a:solidFill>
                            <a:srgbClr val="000000"/>
                          </a:solidFill>
                          <a:latin typeface="宋体" panose="02010600030101010101" pitchFamily="2" charset="-122"/>
                        </a:rPr>
                        <a:t>中信银行</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anose="02010600030101010101" pitchFamily="2" charset="-122"/>
                        </a:rPr>
                        <a:t>科创</a:t>
                      </a:r>
                      <a:r>
                        <a:rPr lang="en-US" sz="1000" b="0" i="0" u="none" strike="noStrike" dirty="0">
                          <a:solidFill>
                            <a:srgbClr val="000000"/>
                          </a:solidFill>
                          <a:latin typeface="宋体" panose="02010600030101010101" pitchFamily="2" charset="-122"/>
                        </a:rPr>
                        <a:t>e</a:t>
                      </a:r>
                      <a:r>
                        <a:rPr lang="zh-CN" altLang="en-US" sz="1000" b="0" i="0" u="none" strike="noStrike" dirty="0">
                          <a:solidFill>
                            <a:srgbClr val="000000"/>
                          </a:solidFill>
                          <a:latin typeface="宋体" panose="02010600030101010101" pitchFamily="2" charset="-122"/>
                        </a:rPr>
                        <a:t>贷</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4.80%</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1000</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12</a:t>
                      </a:r>
                      <a:endParaRPr lang="en-US" altLang="zh-CN" sz="1000" b="0" i="0" u="none" strike="noStrike" dirty="0">
                        <a:solidFill>
                          <a:srgbClr val="000000"/>
                        </a:solidFill>
                        <a:latin typeface="宋体" panose="02010600030101010101" pitchFamily="2" charset="-122"/>
                      </a:endParaRPr>
                    </a:p>
                  </a:txBody>
                  <a:tcPr marL="7143" marR="7143" marT="7143" marB="0" anchor="ctr"/>
                </a:tc>
              </a:tr>
              <a:tr h="274320">
                <a:tc>
                  <a:txBody>
                    <a:bodyPr/>
                    <a:lstStyle/>
                    <a:p>
                      <a:pPr algn="ctr" fontAlgn="ctr"/>
                      <a:r>
                        <a:rPr lang="zh-CN" altLang="en-US" sz="1000" b="0" i="0" u="none" strike="noStrike" dirty="0">
                          <a:solidFill>
                            <a:srgbClr val="000000"/>
                          </a:solidFill>
                          <a:latin typeface="宋体" panose="02010600030101010101" pitchFamily="2" charset="-122"/>
                        </a:rPr>
                        <a:t>建设银行</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anose="02010600030101010101" pitchFamily="2" charset="-122"/>
                        </a:rPr>
                        <a:t>善新贷</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4%</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1000</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12</a:t>
                      </a:r>
                      <a:endParaRPr lang="en-US" altLang="zh-CN" sz="1000" b="0" i="0" u="none" strike="noStrike" dirty="0">
                        <a:solidFill>
                          <a:srgbClr val="000000"/>
                        </a:solidFill>
                        <a:latin typeface="宋体" panose="02010600030101010101" pitchFamily="2" charset="-122"/>
                      </a:endParaRPr>
                    </a:p>
                  </a:txBody>
                  <a:tcPr marL="7143" marR="7143" marT="7143" marB="0" anchor="ctr"/>
                </a:tc>
              </a:tr>
              <a:tr h="227330">
                <a:tc>
                  <a:txBody>
                    <a:bodyPr/>
                    <a:lstStyle/>
                    <a:p>
                      <a:pPr algn="ctr" fontAlgn="ctr"/>
                      <a:r>
                        <a:rPr lang="zh-CN" altLang="en-US" sz="1000" b="0" i="0" u="none" strike="noStrike" dirty="0">
                          <a:solidFill>
                            <a:srgbClr val="000000"/>
                          </a:solidFill>
                          <a:latin typeface="宋体" panose="02010600030101010101" pitchFamily="2" charset="-122"/>
                        </a:rPr>
                        <a:t>重庆三峡银行</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anose="02010600030101010101" pitchFamily="2" charset="-122"/>
                        </a:rPr>
                        <a:t>银政合作产业贷</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3.7%</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3000</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36</a:t>
                      </a:r>
                      <a:endParaRPr lang="en-US" altLang="zh-CN" sz="1000" b="0" i="0" u="none" strike="noStrike" dirty="0">
                        <a:solidFill>
                          <a:srgbClr val="000000"/>
                        </a:solidFill>
                        <a:latin typeface="宋体" panose="02010600030101010101" pitchFamily="2" charset="-122"/>
                      </a:endParaRPr>
                    </a:p>
                  </a:txBody>
                  <a:tcPr marL="7143" marR="7143" marT="7143" marB="0" anchor="ctr"/>
                </a:tc>
              </a:tr>
              <a:tr h="220345">
                <a:tc>
                  <a:txBody>
                    <a:bodyPr/>
                    <a:lstStyle/>
                    <a:p>
                      <a:pPr algn="ctr" fontAlgn="ctr"/>
                      <a:r>
                        <a:rPr lang="zh-CN" altLang="en-US" sz="1000" b="0" i="0" u="none" strike="noStrike" dirty="0">
                          <a:solidFill>
                            <a:srgbClr val="000000"/>
                          </a:solidFill>
                          <a:latin typeface="宋体" panose="02010600030101010101" pitchFamily="2" charset="-122"/>
                        </a:rPr>
                        <a:t>交通银行</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anose="02010600030101010101" pitchFamily="2" charset="-122"/>
                        </a:rPr>
                        <a:t>固定资产贷款（或银团贷款）</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3.5%</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5000</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240</a:t>
                      </a:r>
                      <a:endParaRPr lang="en-US" altLang="zh-CN" sz="1000" b="0" i="0" u="none" strike="noStrike" dirty="0">
                        <a:solidFill>
                          <a:srgbClr val="000000"/>
                        </a:solidFill>
                        <a:latin typeface="宋体" panose="02010600030101010101" pitchFamily="2" charset="-122"/>
                      </a:endParaRPr>
                    </a:p>
                  </a:txBody>
                  <a:tcPr marL="7143" marR="7143" marT="7143" marB="0" anchor="ctr"/>
                </a:tc>
              </a:tr>
              <a:tr h="316230">
                <a:tc>
                  <a:txBody>
                    <a:bodyPr/>
                    <a:lstStyle/>
                    <a:p>
                      <a:pPr algn="ctr" fontAlgn="ctr"/>
                      <a:r>
                        <a:rPr lang="zh-CN" altLang="en-US" sz="1000" b="0" i="0" u="none" strike="noStrike" dirty="0">
                          <a:solidFill>
                            <a:srgbClr val="000000"/>
                          </a:solidFill>
                          <a:latin typeface="宋体" panose="02010600030101010101" pitchFamily="2" charset="-122"/>
                        </a:rPr>
                        <a:t>恒丰银行</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zh-CN" altLang="en-US" sz="1000" b="0" i="0" u="none" strike="noStrike" dirty="0">
                          <a:solidFill>
                            <a:srgbClr val="000000"/>
                          </a:solidFill>
                          <a:latin typeface="宋体" panose="02010600030101010101" pitchFamily="2" charset="-122"/>
                        </a:rPr>
                        <a:t>抵押增值贷</a:t>
                      </a:r>
                      <a:endParaRPr lang="zh-CN" altLang="en-US" sz="1000" b="0" i="0" u="none" strike="noStrike" dirty="0">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3.5%</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a:solidFill>
                            <a:srgbClr val="000000"/>
                          </a:solidFill>
                          <a:latin typeface="宋体" panose="02010600030101010101" pitchFamily="2" charset="-122"/>
                        </a:rPr>
                        <a:t>5000</a:t>
                      </a:r>
                      <a:endParaRPr lang="en-US" altLang="zh-CN" sz="1000" b="0" i="0" u="none" strike="noStrike">
                        <a:solidFill>
                          <a:srgbClr val="000000"/>
                        </a:solidFill>
                        <a:latin typeface="宋体" panose="02010600030101010101" pitchFamily="2" charset="-122"/>
                      </a:endParaRPr>
                    </a:p>
                  </a:txBody>
                  <a:tcPr marL="7143" marR="7143" marT="7143" marB="0" anchor="ctr"/>
                </a:tc>
                <a:tc>
                  <a:txBody>
                    <a:bodyPr/>
                    <a:lstStyle/>
                    <a:p>
                      <a:pPr algn="ctr" fontAlgn="ctr"/>
                      <a:r>
                        <a:rPr lang="en-US" altLang="zh-CN" sz="1000" b="0" i="0" u="none" strike="noStrike" dirty="0">
                          <a:solidFill>
                            <a:srgbClr val="000000"/>
                          </a:solidFill>
                          <a:latin typeface="宋体" panose="02010600030101010101" pitchFamily="2" charset="-122"/>
                        </a:rPr>
                        <a:t>12</a:t>
                      </a:r>
                      <a:endParaRPr lang="en-US" altLang="zh-CN" sz="1000" b="0" i="0" u="none" strike="noStrike" dirty="0">
                        <a:solidFill>
                          <a:srgbClr val="000000"/>
                        </a:solidFill>
                        <a:latin typeface="宋体" panose="02010600030101010101" pitchFamily="2" charset="-122"/>
                      </a:endParaRPr>
                    </a:p>
                  </a:txBody>
                  <a:tcPr marL="7143" marR="7143" marT="7143" marB="0" anchor="ctr"/>
                </a:tc>
              </a:tr>
            </a:tbl>
          </a:graphicData>
        </a:graphic>
      </p:graphicFrame>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870844" y="869585"/>
            <a:ext cx="7200000" cy="3992245"/>
          </a:xfrm>
          <a:prstGeom prst="rect">
            <a:avLst/>
          </a:prstGeom>
          <a:noFill/>
          <a:ln w="9525">
            <a:noFill/>
          </a:ln>
        </p:spPr>
        <p:txBody>
          <a:bodyPr wrap="square">
            <a:spAutoFit/>
          </a:bodyPr>
          <a:lstStyle/>
          <a:p>
            <a:pPr indent="-457200" algn="ctr" fontAlgn="auto">
              <a:lnSpc>
                <a:spcPct val="150000"/>
              </a:lnSpc>
              <a:spcAft>
                <a:spcPts val="0"/>
              </a:spcAft>
            </a:pPr>
            <a:endParaRPr lang="zh-CN" sz="1300" b="1"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1</a:t>
            </a: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）中国国际智能产业博览会 </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   </a:t>
            </a:r>
            <a:endPar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dirty="0" smtClean="0">
                <a:latin typeface="微软雅黑" panose="020B0503020204020204" charset="-122"/>
                <a:ea typeface="微软雅黑" panose="020B0503020204020204" charset="-122"/>
                <a:cs typeface="微软雅黑" panose="020B0503020204020204" charset="-122"/>
                <a:sym typeface="+mn-ea"/>
              </a:rPr>
              <a:t>设立“专精特新”展览专区   参展布展</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费用全免</a:t>
            </a:r>
            <a:endParaRPr lang="en-US" altLang="zh-CN" sz="1300" b="1" dirty="0" smtClean="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endParaRPr lang="zh-CN" altLang="en-US" sz="1300" dirty="0" smtClean="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2</a:t>
            </a: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）中国国际中小企业博览会：</a:t>
            </a:r>
            <a:endPar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dirty="0" smtClean="0">
                <a:latin typeface="微软雅黑" panose="020B0503020204020204" charset="-122"/>
                <a:ea typeface="微软雅黑" panose="020B0503020204020204" charset="-122"/>
                <a:cs typeface="微软雅黑" panose="020B0503020204020204" charset="-122"/>
                <a:sym typeface="+mn-ea"/>
              </a:rPr>
              <a:t>根据</a:t>
            </a:r>
            <a:r>
              <a:rPr lang="en-US" altLang="zh-CN" sz="1300" dirty="0" smtClean="0">
                <a:latin typeface="微软雅黑" panose="020B0503020204020204" charset="-122"/>
                <a:ea typeface="微软雅黑" panose="020B0503020204020204" charset="-122"/>
                <a:cs typeface="微软雅黑" panose="020B0503020204020204" charset="-122"/>
                <a:sym typeface="+mn-ea"/>
              </a:rPr>
              <a:t>2022</a:t>
            </a:r>
            <a:r>
              <a:rPr lang="zh-CN" altLang="en-US" sz="1300" dirty="0" smtClean="0">
                <a:latin typeface="微软雅黑" panose="020B0503020204020204" charset="-122"/>
                <a:ea typeface="微软雅黑" panose="020B0503020204020204" charset="-122"/>
                <a:cs typeface="微软雅黑" panose="020B0503020204020204" charset="-122"/>
                <a:sym typeface="+mn-ea"/>
              </a:rPr>
              <a:t>年预通知，将设置“专精特新”展区。</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展位费、特装费、展品往返运输费全免</a:t>
            </a:r>
            <a:endParaRPr lang="zh-CN" altLang="en-US" sz="1300" b="1" dirty="0" smtClean="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endPar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3</a:t>
            </a: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APEC</a:t>
            </a: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中小企业技术交流暨展览会 </a:t>
            </a:r>
            <a:r>
              <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  </a:t>
            </a:r>
            <a:endPar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dirty="0" smtClean="0">
                <a:latin typeface="微软雅黑" panose="020B0503020204020204" charset="-122"/>
                <a:ea typeface="微软雅黑" panose="020B0503020204020204" charset="-122"/>
                <a:cs typeface="微软雅黑" panose="020B0503020204020204" charset="-122"/>
                <a:sym typeface="+mn-ea"/>
              </a:rPr>
              <a:t>专精特新中小企业、小巨人企业</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优先入围、重点展示</a:t>
            </a:r>
            <a:r>
              <a:rPr lang="zh-CN" altLang="en-US" sz="1300" b="1" dirty="0" smtClean="0">
                <a:latin typeface="微软雅黑" panose="020B0503020204020204" charset="-122"/>
                <a:ea typeface="微软雅黑" panose="020B0503020204020204" charset="-122"/>
                <a:cs typeface="微软雅黑" panose="020B0503020204020204" charset="-122"/>
                <a:sym typeface="+mn-ea"/>
              </a:rPr>
              <a:t>。</a:t>
            </a:r>
            <a:endParaRPr lang="zh-CN" altLang="en-US" sz="1300" b="1" dirty="0" smtClean="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endParaRPr lang="en-US" alt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（4）大中小企业融通创新 :  </a:t>
            </a:r>
            <a:endParaRPr lang="zh-CN" altLang="en-US"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50000"/>
              </a:lnSpc>
              <a:spcBef>
                <a:spcPts val="0"/>
              </a:spcBef>
              <a:spcAft>
                <a:spcPts val="0"/>
              </a:spcAft>
              <a:buClrTx/>
              <a:buSzTx/>
              <a:buFontTx/>
            </a:pPr>
            <a:r>
              <a:rPr lang="zh-CN" altLang="en-US" sz="1300" dirty="0" smtClean="0">
                <a:latin typeface="微软雅黑" panose="020B0503020204020204" charset="-122"/>
                <a:ea typeface="微软雅黑" panose="020B0503020204020204" charset="-122"/>
                <a:cs typeface="微软雅黑" panose="020B0503020204020204" charset="-122"/>
                <a:sym typeface="+mn-ea"/>
              </a:rPr>
              <a:t>针对专精特新企业：开展</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技术攻关和样机研发</a:t>
            </a:r>
            <a:r>
              <a:rPr lang="zh-CN" altLang="en-US" sz="1300" dirty="0" smtClean="0">
                <a:latin typeface="微软雅黑" panose="020B0503020204020204" charset="-122"/>
                <a:ea typeface="微软雅黑" panose="020B0503020204020204" charset="-122"/>
                <a:cs typeface="微软雅黑" panose="020B0503020204020204" charset="-122"/>
                <a:sym typeface="+mn-ea"/>
              </a:rPr>
              <a:t>，梳理产业图谱、</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协助融入产业链</a:t>
            </a:r>
            <a:r>
              <a:rPr lang="zh-CN" altLang="en-US" sz="1300" dirty="0" smtClean="0">
                <a:latin typeface="微软雅黑" panose="020B0503020204020204" charset="-122"/>
                <a:ea typeface="微软雅黑" panose="020B0503020204020204" charset="-122"/>
                <a:cs typeface="微软雅黑" panose="020B0503020204020204" charset="-122"/>
                <a:sym typeface="+mn-ea"/>
              </a:rPr>
              <a:t>，开展</a:t>
            </a:r>
            <a:r>
              <a:rPr lang="zh-CN" altLang="en-US"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大企业携手专精特新中小企业对接活动</a:t>
            </a:r>
            <a:endPar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3766557" y="415810"/>
            <a:ext cx="1325880" cy="506730"/>
          </a:xfrm>
          <a:prstGeom prst="rect">
            <a:avLst/>
          </a:prstGeom>
        </p:spPr>
        <p:txBody>
          <a:bodyPr wrap="none">
            <a:spAutoFit/>
          </a:bodyPr>
          <a:lstStyle/>
          <a:p>
            <a:pPr indent="-457200" algn="ctr" fontAlgn="auto">
              <a:lnSpc>
                <a:spcPct val="150000"/>
              </a:lnSpc>
              <a:spcAft>
                <a:spcPts val="0"/>
              </a:spcAft>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市场开拓类</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40"/>
          <p:cNvSpPr txBox="1"/>
          <p:nvPr>
            <p:custDataLst>
              <p:tags r:id="rId3"/>
            </p:custDataLst>
          </p:nvPr>
        </p:nvSpPr>
        <p:spPr>
          <a:xfrm>
            <a:off x="317689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2" name="文本框 1"/>
          <p:cNvSpPr txBox="1"/>
          <p:nvPr>
            <p:custDataLst>
              <p:tags r:id="rId4"/>
            </p:custDataLst>
          </p:nvPr>
        </p:nvSpPr>
        <p:spPr>
          <a:xfrm>
            <a:off x="716915" y="393695"/>
            <a:ext cx="7710170" cy="627583"/>
          </a:xfrm>
          <a:prstGeom prst="rect">
            <a:avLst/>
          </a:prstGeom>
          <a:noFill/>
          <a:ln w="9525">
            <a:noFill/>
          </a:ln>
        </p:spPr>
        <p:txBody>
          <a:bodyPr wrap="square">
            <a:noAutofit/>
          </a:bodyPr>
          <a:lstStyle/>
          <a:p>
            <a:pPr indent="-457200" algn="ctr" fontAlgn="auto">
              <a:lnSpc>
                <a:spcPct val="180000"/>
              </a:lnSpc>
              <a:spcAft>
                <a:spcPts val="0"/>
              </a:spcAft>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精准服务类</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zh-CN" altLang="en-US" sz="1300" b="1" dirty="0">
              <a:latin typeface="微软雅黑" panose="020B0503020204020204" charset="-122"/>
              <a:ea typeface="微软雅黑" panose="020B0503020204020204" charset="-122"/>
              <a:cs typeface="微软雅黑" panose="020B0503020204020204" charset="-122"/>
              <a:sym typeface="+mn-ea"/>
            </a:endParaRPr>
          </a:p>
        </p:txBody>
      </p:sp>
      <p:sp>
        <p:nvSpPr>
          <p:cNvPr id="10" name="矩形 9"/>
          <p:cNvSpPr/>
          <p:nvPr/>
        </p:nvSpPr>
        <p:spPr>
          <a:xfrm>
            <a:off x="3734784" y="1137992"/>
            <a:ext cx="4572000" cy="3188335"/>
          </a:xfrm>
          <a:prstGeom prst="rect">
            <a:avLst/>
          </a:prstGeom>
        </p:spPr>
        <p:txBody>
          <a:bodyPr>
            <a:spAutoFit/>
          </a:bodyPr>
          <a:lstStyle/>
          <a:p>
            <a:pPr algn="just" fontAlgn="auto">
              <a:lnSpc>
                <a:spcPct val="120000"/>
              </a:lnSpc>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评选出</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30名</a:t>
            </a:r>
            <a:r>
              <a:rPr lang="zh-CN" altLang="en-US" sz="1200" dirty="0" smtClean="0">
                <a:latin typeface="微软雅黑" panose="020B0503020204020204" charset="-122"/>
                <a:ea typeface="微软雅黑" panose="020B0503020204020204" charset="-122"/>
                <a:cs typeface="微软雅黑" panose="020B0503020204020204" charset="-122"/>
                <a:sym typeface="+mn-ea"/>
              </a:rPr>
              <a:t>2022年度重庆市</a:t>
            </a:r>
            <a:r>
              <a:rPr lang="zh-CN" altLang="en-US" sz="1200" b="1" dirty="0" smtClean="0">
                <a:latin typeface="微软雅黑" panose="020B0503020204020204" charset="-122"/>
                <a:ea typeface="微软雅黑" panose="020B0503020204020204" charset="-122"/>
                <a:cs typeface="微软雅黑" panose="020B0503020204020204" charset="-122"/>
                <a:sym typeface="+mn-ea"/>
              </a:rPr>
              <a:t>“</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专精特新”优秀企业家</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一是建立机制。重庆中小企业专家委员会</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300名专家</a:t>
            </a:r>
            <a:r>
              <a:rPr lang="zh-CN" altLang="en-US" sz="1200" dirty="0" smtClean="0">
                <a:latin typeface="微软雅黑" panose="020B0503020204020204" charset="-122"/>
                <a:ea typeface="微软雅黑" panose="020B0503020204020204" charset="-122"/>
                <a:cs typeface="微软雅黑" panose="020B0503020204020204" charset="-122"/>
                <a:sym typeface="+mn-ea"/>
              </a:rPr>
              <a:t>“点对点”联系国家专精特新小巨人企业。</a:t>
            </a: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二是开展活动</a:t>
            </a:r>
            <a:r>
              <a:rPr lang="zh-CN" altLang="en-US" sz="1200" b="1" dirty="0" smtClean="0">
                <a:latin typeface="微软雅黑" panose="020B0503020204020204" charset="-122"/>
                <a:ea typeface="微软雅黑" panose="020B0503020204020204" charset="-122"/>
                <a:cs typeface="微软雅黑" panose="020B0503020204020204" charset="-122"/>
                <a:sym typeface="+mn-ea"/>
              </a:rPr>
              <a:t>。</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聚焦</a:t>
            </a:r>
            <a:r>
              <a:rPr lang="zh-CN" altLang="en-US" sz="1200" dirty="0" smtClean="0">
                <a:latin typeface="微软雅黑" panose="020B0503020204020204" charset="-122"/>
                <a:ea typeface="微软雅黑" panose="020B0503020204020204" charset="-122"/>
                <a:cs typeface="微软雅黑" panose="020B0503020204020204" charset="-122"/>
                <a:sym typeface="+mn-ea"/>
              </a:rPr>
              <a:t>专精特新中小企业、国家专精特新小巨人企业每年开展</a:t>
            </a:r>
            <a:r>
              <a:rPr lang="en-US" altLang="zh-CN"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30</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场</a:t>
            </a:r>
            <a:r>
              <a:rPr lang="zh-CN" altLang="en-US" sz="1200" dirty="0" smtClean="0">
                <a:latin typeface="微软雅黑" panose="020B0503020204020204" charset="-122"/>
                <a:ea typeface="微软雅黑" panose="020B0503020204020204" charset="-122"/>
                <a:cs typeface="微软雅黑" panose="020B0503020204020204" charset="-122"/>
                <a:sym typeface="+mn-ea"/>
              </a:rPr>
              <a:t>专家服务区县行活动。</a:t>
            </a: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45个</a:t>
            </a:r>
            <a:r>
              <a:rPr lang="zh-CN" altLang="en-US" sz="1200" dirty="0" smtClean="0">
                <a:latin typeface="微软雅黑" panose="020B0503020204020204" charset="-122"/>
                <a:ea typeface="微软雅黑" panose="020B0503020204020204" charset="-122"/>
                <a:cs typeface="微软雅黑" panose="020B0503020204020204" charset="-122"/>
                <a:sym typeface="+mn-ea"/>
              </a:rPr>
              <a:t>专属专精特新服务产品。大部分</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免费</a:t>
            </a:r>
            <a:r>
              <a:rPr lang="zh-CN" altLang="en-US" sz="1200" dirty="0" smtClean="0">
                <a:latin typeface="微软雅黑" panose="020B0503020204020204" charset="-122"/>
                <a:ea typeface="微软雅黑" panose="020B0503020204020204" charset="-122"/>
                <a:cs typeface="微软雅黑" panose="020B0503020204020204" charset="-122"/>
                <a:sym typeface="+mn-ea"/>
              </a:rPr>
              <a:t>或有较大幅度</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优惠</a:t>
            </a: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中央财政</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补贴10000元</a:t>
            </a:r>
            <a:r>
              <a:rPr lang="zh-CN" altLang="en-US" sz="1200" dirty="0" smtClean="0">
                <a:latin typeface="微软雅黑" panose="020B0503020204020204" charset="-122"/>
                <a:ea typeface="微软雅黑" panose="020B0503020204020204" charset="-122"/>
                <a:cs typeface="微软雅黑" panose="020B0503020204020204" charset="-122"/>
                <a:sym typeface="+mn-ea"/>
              </a:rPr>
              <a:t>、市财政</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补贴5000元</a:t>
            </a:r>
            <a:endParaRPr lang="en-US" altLang="zh-CN" sz="1200" b="1"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endParaRPr lang="zh-CN" altLang="en-US" sz="1200" b="1"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免收</a:t>
            </a:r>
            <a:r>
              <a:rPr lang="zh-CN" altLang="en-US" sz="1200" dirty="0" smtClean="0">
                <a:latin typeface="微软雅黑" panose="020B0503020204020204" charset="-122"/>
                <a:ea typeface="微软雅黑" panose="020B0503020204020204" charset="-122"/>
                <a:cs typeface="微软雅黑" panose="020B0503020204020204" charset="-122"/>
                <a:sym typeface="+mn-ea"/>
              </a:rPr>
              <a:t>学员培训费、资料费及食宿费</a:t>
            </a: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均</a:t>
            </a:r>
            <a:r>
              <a:rPr lang="zh-CN" altLang="en-US" sz="1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重点聚焦</a:t>
            </a:r>
            <a:r>
              <a:rPr lang="zh-CN" altLang="en-US" sz="1200" dirty="0" smtClean="0">
                <a:latin typeface="微软雅黑" panose="020B0503020204020204" charset="-122"/>
                <a:ea typeface="微软雅黑" panose="020B0503020204020204" charset="-122"/>
                <a:cs typeface="微软雅黑" panose="020B0503020204020204" charset="-122"/>
                <a:sym typeface="+mn-ea"/>
              </a:rPr>
              <a:t>专精特新中小企业、国家专精特新小巨人</a:t>
            </a:r>
            <a:endParaRPr lang="zh-CN" altLang="en-US" sz="1200" dirty="0">
              <a:latin typeface="微软雅黑" panose="020B0503020204020204" charset="-122"/>
              <a:ea typeface="微软雅黑" panose="020B0503020204020204" charset="-122"/>
              <a:cs typeface="微软雅黑" panose="020B0503020204020204" charset="-122"/>
              <a:sym typeface="+mn-ea"/>
            </a:endParaRPr>
          </a:p>
        </p:txBody>
      </p:sp>
      <p:sp>
        <p:nvSpPr>
          <p:cNvPr id="13" name="矩形: 圆角 188"/>
          <p:cNvSpPr/>
          <p:nvPr/>
        </p:nvSpPr>
        <p:spPr>
          <a:xfrm>
            <a:off x="938145" y="1648690"/>
            <a:ext cx="2873828" cy="821378"/>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4" name="矩形: 圆角 188"/>
          <p:cNvSpPr/>
          <p:nvPr/>
        </p:nvSpPr>
        <p:spPr>
          <a:xfrm>
            <a:off x="938145" y="2646209"/>
            <a:ext cx="2873828" cy="33195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5" name="矩形: 圆角 188"/>
          <p:cNvSpPr/>
          <p:nvPr/>
        </p:nvSpPr>
        <p:spPr>
          <a:xfrm>
            <a:off x="938145" y="3013980"/>
            <a:ext cx="2873828" cy="46440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6" name="矩形: 圆角 188"/>
          <p:cNvSpPr/>
          <p:nvPr/>
        </p:nvSpPr>
        <p:spPr>
          <a:xfrm>
            <a:off x="938145" y="3514197"/>
            <a:ext cx="2873828" cy="33195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7" name="矩形: 圆角 188"/>
          <p:cNvSpPr/>
          <p:nvPr/>
        </p:nvSpPr>
        <p:spPr>
          <a:xfrm>
            <a:off x="938145" y="3881968"/>
            <a:ext cx="2873828" cy="46440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0" name="矩形: 圆角 188"/>
          <p:cNvSpPr/>
          <p:nvPr/>
        </p:nvSpPr>
        <p:spPr>
          <a:xfrm>
            <a:off x="936165" y="1159815"/>
            <a:ext cx="2873828" cy="33195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 name="矩形 10"/>
          <p:cNvSpPr/>
          <p:nvPr/>
        </p:nvSpPr>
        <p:spPr>
          <a:xfrm>
            <a:off x="882727" y="1171640"/>
            <a:ext cx="2846121" cy="3210302"/>
          </a:xfrm>
          <a:prstGeom prst="rect">
            <a:avLst/>
          </a:prstGeom>
        </p:spPr>
        <p:txBody>
          <a:bodyPr wrap="square">
            <a:spAutoFit/>
          </a:bodyPr>
          <a:lstStyle/>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（1）</a:t>
            </a:r>
            <a:r>
              <a:rPr lang="zh-CN" altLang="zh-CN" sz="1200" b="1" dirty="0" smtClean="0">
                <a:latin typeface="微软雅黑" panose="020B0503020204020204" charset="-122"/>
                <a:ea typeface="微软雅黑" panose="020B0503020204020204" charset="-122"/>
                <a:cs typeface="微软雅黑" panose="020B0503020204020204" charset="-122"/>
                <a:sym typeface="+mn-ea"/>
              </a:rPr>
              <a:t>“专精特新”优秀企业家评选</a:t>
            </a: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endParaRPr lang="en-US" altLang="zh-CN" sz="1200"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en-US" altLang="zh-CN" sz="1200" dirty="0" smtClean="0">
                <a:latin typeface="微软雅黑" panose="020B0503020204020204" charset="-122"/>
                <a:ea typeface="微软雅黑" panose="020B0503020204020204" charset="-122"/>
                <a:cs typeface="微软雅黑" panose="020B0503020204020204" charset="-122"/>
                <a:sym typeface="+mn-ea"/>
              </a:rPr>
              <a:t>2</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zh-CN" altLang="zh-CN" sz="1200" b="1" dirty="0" smtClean="0">
                <a:latin typeface="微软雅黑" panose="020B0503020204020204" charset="-122"/>
                <a:ea typeface="微软雅黑" panose="020B0503020204020204" charset="-122"/>
                <a:cs typeface="微软雅黑" panose="020B0503020204020204" charset="-122"/>
                <a:sym typeface="+mn-ea"/>
              </a:rPr>
              <a:t>专家赋能“专精特新”企业高质量发展</a:t>
            </a:r>
            <a:endParaRPr lang="en-US" altLang="zh-CN" sz="1200" b="1"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en-US" altLang="zh-CN" sz="1200" dirty="0" smtClean="0">
                <a:latin typeface="微软雅黑" panose="020B0503020204020204" charset="-122"/>
                <a:ea typeface="微软雅黑" panose="020B0503020204020204" charset="-122"/>
                <a:cs typeface="微软雅黑" panose="020B0503020204020204" charset="-122"/>
                <a:sym typeface="+mn-ea"/>
              </a:rPr>
              <a:t>3</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zh-CN" altLang="zh-CN" sz="1200" b="1" dirty="0" smtClean="0">
                <a:latin typeface="微软雅黑" panose="020B0503020204020204" charset="-122"/>
                <a:ea typeface="微软雅黑" panose="020B0503020204020204" charset="-122"/>
                <a:cs typeface="微软雅黑" panose="020B0503020204020204" charset="-122"/>
                <a:sym typeface="+mn-ea"/>
              </a:rPr>
              <a:t>专精特新服务包</a:t>
            </a: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en-US" altLang="zh-CN" sz="1200" dirty="0" smtClean="0">
                <a:latin typeface="微软雅黑" panose="020B0503020204020204" charset="-122"/>
                <a:ea typeface="微软雅黑" panose="020B0503020204020204" charset="-122"/>
                <a:cs typeface="微软雅黑" panose="020B0503020204020204" charset="-122"/>
                <a:sym typeface="+mn-ea"/>
              </a:rPr>
              <a:t>4</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zh-CN" altLang="en-US" sz="1200" b="1" dirty="0" smtClean="0">
                <a:latin typeface="微软雅黑" panose="020B0503020204020204" charset="-122"/>
                <a:ea typeface="微软雅黑" panose="020B0503020204020204" charset="-122"/>
                <a:cs typeface="微软雅黑" panose="020B0503020204020204" charset="-122"/>
                <a:sym typeface="+mn-ea"/>
              </a:rPr>
              <a:t>中小企业经营管理领军人才“专精特新”专题培训</a:t>
            </a:r>
            <a:endParaRPr lang="zh-CN" altLang="en-US" sz="1200" b="1"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en-US" altLang="zh-CN" sz="1200" dirty="0" smtClean="0">
                <a:latin typeface="微软雅黑" panose="020B0503020204020204" charset="-122"/>
                <a:ea typeface="微软雅黑" panose="020B0503020204020204" charset="-122"/>
                <a:cs typeface="微软雅黑" panose="020B0503020204020204" charset="-122"/>
                <a:sym typeface="+mn-ea"/>
              </a:rPr>
              <a:t>5</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zh-CN" altLang="en-US" sz="1200" b="1" dirty="0" smtClean="0">
                <a:latin typeface="微软雅黑" panose="020B0503020204020204" charset="-122"/>
                <a:ea typeface="微软雅黑" panose="020B0503020204020204" charset="-122"/>
                <a:cs typeface="微软雅黑" panose="020B0503020204020204" charset="-122"/>
                <a:sym typeface="黑体" panose="02010609060101010101" charset="-122"/>
              </a:rPr>
              <a:t>“专精特新”培育专题培训班</a:t>
            </a:r>
            <a:endParaRPr lang="zh-CN" altLang="en-US" sz="1200" dirty="0" smtClean="0">
              <a:latin typeface="微软雅黑" panose="020B0503020204020204" charset="-122"/>
              <a:ea typeface="微软雅黑" panose="020B0503020204020204" charset="-122"/>
              <a:cs typeface="微软雅黑" panose="020B0503020204020204" charset="-122"/>
              <a:sym typeface="+mn-ea"/>
            </a:endParaRPr>
          </a:p>
          <a:p>
            <a:pPr algn="l" fontAlgn="auto">
              <a:lnSpc>
                <a:spcPct val="110000"/>
              </a:lnSpc>
              <a:spcBef>
                <a:spcPts val="500"/>
              </a:spcBef>
              <a:spcAft>
                <a:spcPts val="500"/>
              </a:spcAft>
              <a:buClrTx/>
              <a:buSzTx/>
              <a:buFontTx/>
            </a:pP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en-US" altLang="zh-CN" sz="1200" dirty="0" smtClean="0">
                <a:latin typeface="微软雅黑" panose="020B0503020204020204" charset="-122"/>
                <a:ea typeface="微软雅黑" panose="020B0503020204020204" charset="-122"/>
                <a:cs typeface="微软雅黑" panose="020B0503020204020204" charset="-122"/>
                <a:sym typeface="+mn-ea"/>
              </a:rPr>
              <a:t>6</a:t>
            </a:r>
            <a:r>
              <a:rPr lang="zh-CN" altLang="en-US" sz="1200" dirty="0" smtClean="0">
                <a:latin typeface="微软雅黑" panose="020B0503020204020204" charset="-122"/>
                <a:ea typeface="微软雅黑" panose="020B0503020204020204" charset="-122"/>
                <a:cs typeface="微软雅黑" panose="020B0503020204020204" charset="-122"/>
                <a:sym typeface="+mn-ea"/>
              </a:rPr>
              <a:t>）</a:t>
            </a:r>
            <a:r>
              <a:rPr lang="zh-CN" altLang="zh-CN" sz="1200" b="1" dirty="0" smtClean="0">
                <a:latin typeface="微软雅黑" panose="020B0503020204020204" charset="-122"/>
                <a:ea typeface="微软雅黑" panose="020B0503020204020204" charset="-122"/>
                <a:cs typeface="微软雅黑" panose="020B0503020204020204" charset="-122"/>
                <a:sym typeface="+mn-ea"/>
              </a:rPr>
              <a:t>“一起益企”中小企业服务行动、百日招聘活动、知识产权服务月等活动</a:t>
            </a:r>
            <a:endParaRPr lang="zh-CN" altLang="en-US" sz="12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15" name="矩形: 圆角 14"/>
          <p:cNvSpPr/>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矩形: 圆角 6"/>
          <p:cNvSpPr/>
          <p:nvPr/>
        </p:nvSpPr>
        <p:spPr>
          <a:xfrm>
            <a:off x="3429000" y="1813728"/>
            <a:ext cx="5130035" cy="1255715"/>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12"/>
          <p:cNvSpPr txBox="1"/>
          <p:nvPr/>
        </p:nvSpPr>
        <p:spPr>
          <a:xfrm>
            <a:off x="3546475" y="2035175"/>
            <a:ext cx="4911090" cy="707886"/>
          </a:xfrm>
          <a:prstGeom prst="rect">
            <a:avLst/>
          </a:prstGeom>
          <a:noFill/>
        </p:spPr>
        <p:txBody>
          <a:bodyPr wrap="square" rtlCol="0">
            <a:spAutoFit/>
          </a:bodyPr>
          <a:lstStyle/>
          <a:p>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三</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、创新型中小企业</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15" grpId="0" bldLvl="0" animBg="1"/>
      <p:bldP spid="6" grpId="0" bldLvl="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870844" y="869585"/>
            <a:ext cx="7200000" cy="3683000"/>
          </a:xfrm>
          <a:prstGeom prst="rect">
            <a:avLst/>
          </a:prstGeom>
          <a:noFill/>
          <a:ln w="9525">
            <a:noFill/>
          </a:ln>
        </p:spPr>
        <p:txBody>
          <a:bodyPr wrap="square">
            <a:spAutoFit/>
          </a:bodyPr>
          <a:lstStyle/>
          <a:p>
            <a:pPr algn="just" fontAlgn="auto">
              <a:lnSpc>
                <a:spcPct val="160000"/>
              </a:lnSpc>
              <a:spcBef>
                <a:spcPts val="0"/>
              </a:spcBef>
              <a:spcAft>
                <a:spcPts val="0"/>
              </a:spcAft>
              <a:buClrTx/>
              <a:buSzTx/>
              <a:buFontTx/>
            </a:pPr>
            <a:r>
              <a:rPr lang="en-US" altLang="zh-CN" sz="1300" b="1" dirty="0" smtClean="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一</a:t>
            </a:r>
            <a:r>
              <a:rPr lang="en-US" altLang="zh-CN"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  基本要求   </a:t>
            </a:r>
            <a:endParaRPr lang="en-US" altLang="zh-CN"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endParaRPr>
          </a:p>
          <a:p>
            <a:pPr indent="-457200" fontAlgn="auto">
              <a:lnSpc>
                <a:spcPct val="16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en-US" sz="1200" dirty="0" smtClean="0">
                <a:latin typeface="微软雅黑" panose="020B0503020204020204" charset="-122"/>
                <a:ea typeface="微软雅黑" panose="020B0503020204020204" charset="-122"/>
                <a:cs typeface="微软雅黑" panose="020B0503020204020204" charset="-122"/>
                <a:sym typeface="+mn-ea"/>
              </a:rPr>
              <a:t> </a:t>
            </a:r>
            <a:r>
              <a:rPr sz="1200" dirty="0" smtClean="0">
                <a:latin typeface="微软雅黑" panose="020B0503020204020204" charset="-122"/>
                <a:ea typeface="微软雅黑" panose="020B0503020204020204" charset="-122"/>
                <a:cs typeface="微软雅黑" panose="020B0503020204020204" charset="-122"/>
                <a:sym typeface="+mn-ea"/>
              </a:rPr>
              <a:t>1</a:t>
            </a:r>
            <a:r>
              <a:rPr sz="1200" dirty="0">
                <a:latin typeface="微软雅黑" panose="020B0503020204020204" charset="-122"/>
                <a:ea typeface="微软雅黑" panose="020B0503020204020204" charset="-122"/>
                <a:cs typeface="微软雅黑" panose="020B0503020204020204" charset="-122"/>
                <a:sym typeface="+mn-ea"/>
              </a:rPr>
              <a:t>、在</a:t>
            </a:r>
            <a:r>
              <a:rPr lang="zh-CN" sz="1200" dirty="0">
                <a:latin typeface="微软雅黑" panose="020B0503020204020204" charset="-122"/>
                <a:ea typeface="微软雅黑" panose="020B0503020204020204" charset="-122"/>
                <a:cs typeface="微软雅黑" panose="020B0503020204020204" charset="-122"/>
                <a:sym typeface="+mn-ea"/>
              </a:rPr>
              <a:t>重庆市</a:t>
            </a:r>
            <a:r>
              <a:rPr sz="1200" dirty="0" err="1">
                <a:latin typeface="微软雅黑" panose="020B0503020204020204" charset="-122"/>
                <a:ea typeface="微软雅黑" panose="020B0503020204020204" charset="-122"/>
                <a:cs typeface="微软雅黑" panose="020B0503020204020204" charset="-122"/>
                <a:sym typeface="+mn-ea"/>
              </a:rPr>
              <a:t>内工商注册登记、具有</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独立法人</a:t>
            </a:r>
            <a:r>
              <a:rPr sz="1200" dirty="0" err="1">
                <a:latin typeface="微软雅黑" panose="020B0503020204020204" charset="-122"/>
                <a:ea typeface="微软雅黑" panose="020B0503020204020204" charset="-122"/>
                <a:cs typeface="微软雅黑" panose="020B0503020204020204" charset="-122"/>
                <a:sym typeface="+mn-ea"/>
              </a:rPr>
              <a:t>资格</a:t>
            </a:r>
            <a:endParaRPr sz="1200"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60000"/>
              </a:lnSpc>
              <a:spcAft>
                <a:spcPts val="0"/>
              </a:spcAft>
            </a:pPr>
            <a:r>
              <a:rPr lang="en-US" sz="1200" dirty="0">
                <a:latin typeface="微软雅黑" panose="020B0503020204020204" charset="-122"/>
                <a:ea typeface="微软雅黑" panose="020B0503020204020204" charset="-122"/>
                <a:cs typeface="微软雅黑" panose="020B0503020204020204" charset="-122"/>
                <a:sym typeface="+mn-ea"/>
              </a:rPr>
              <a:t>   2</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err="1">
                <a:latin typeface="微软雅黑" panose="020B0503020204020204" charset="-122"/>
                <a:ea typeface="微软雅黑" panose="020B0503020204020204" charset="-122"/>
                <a:cs typeface="微软雅黑" panose="020B0503020204020204" charset="-122"/>
                <a:sym typeface="+mn-ea"/>
              </a:rPr>
              <a:t>符合</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《中小企业划型标准规定》</a:t>
            </a:r>
            <a:endParaRPr sz="1200" b="1" dirty="0">
              <a:latin typeface="微软雅黑" panose="020B0503020204020204" charset="-122"/>
              <a:ea typeface="微软雅黑" panose="020B0503020204020204" charset="-122"/>
              <a:cs typeface="微软雅黑" panose="020B0503020204020204" charset="-122"/>
              <a:sym typeface="+mn-ea"/>
            </a:endParaRPr>
          </a:p>
          <a:p>
            <a:pPr marL="457200" lvl="1" indent="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注：文件为</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工信部联企业〔2011〕300号</a:t>
            </a:r>
            <a:r>
              <a:rPr lang="zh-CN" sz="1000" i="1" dirty="0">
                <a:latin typeface="微软雅黑" panose="020B0503020204020204" charset="-122"/>
                <a:ea typeface="微软雅黑" panose="020B0503020204020204" charset="-122"/>
                <a:cs typeface="微软雅黑" panose="020B0503020204020204" charset="-122"/>
                <a:sym typeface="+mn-ea"/>
              </a:rPr>
              <a:t>，中小企业划分为中型、小型、微型三种类型</a:t>
            </a:r>
            <a:endParaRPr sz="1000" i="1"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6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en-US" sz="1200" dirty="0" smtClean="0">
                <a:latin typeface="微软雅黑" panose="020B0503020204020204" charset="-122"/>
                <a:ea typeface="微软雅黑" panose="020B0503020204020204" charset="-122"/>
                <a:cs typeface="微软雅黑" panose="020B0503020204020204" charset="-122"/>
                <a:sym typeface="+mn-ea"/>
              </a:rPr>
              <a:t>  </a:t>
            </a:r>
            <a:r>
              <a:rPr lang="en-US" sz="1200" dirty="0">
                <a:latin typeface="微软雅黑" panose="020B0503020204020204" charset="-122"/>
                <a:ea typeface="微软雅黑" panose="020B0503020204020204" charset="-122"/>
                <a:cs typeface="微软雅黑" panose="020B0503020204020204" charset="-122"/>
                <a:sym typeface="+mn-ea"/>
              </a:rPr>
              <a:t>3</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a:latin typeface="微软雅黑" panose="020B0503020204020204" charset="-122"/>
                <a:ea typeface="微软雅黑" panose="020B0503020204020204" charset="-122"/>
                <a:cs typeface="微软雅黑" panose="020B0503020204020204" charset="-122"/>
                <a:sym typeface="+mn-ea"/>
              </a:rPr>
              <a:t>企业</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未被列入经营异常名录</a:t>
            </a:r>
            <a:r>
              <a:rPr sz="1200" dirty="0">
                <a:latin typeface="微软雅黑" panose="020B0503020204020204" charset="-122"/>
                <a:ea typeface="微软雅黑" panose="020B0503020204020204" charset="-122"/>
                <a:cs typeface="微软雅黑" panose="020B0503020204020204" charset="-122"/>
                <a:sym typeface="+mn-ea"/>
              </a:rPr>
              <a:t>或</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严重失信主体名单</a:t>
            </a:r>
            <a:r>
              <a:rPr sz="1200" dirty="0">
                <a:latin typeface="微软雅黑" panose="020B0503020204020204" charset="-122"/>
                <a:ea typeface="微软雅黑" panose="020B0503020204020204" charset="-122"/>
                <a:cs typeface="微软雅黑" panose="020B0503020204020204" charset="-122"/>
                <a:sym typeface="+mn-ea"/>
              </a:rPr>
              <a:t>，提供的产品（服务）</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不属于</a:t>
            </a:r>
            <a:r>
              <a:rPr sz="1200" dirty="0">
                <a:latin typeface="微软雅黑" panose="020B0503020204020204" charset="-122"/>
                <a:ea typeface="微软雅黑" panose="020B0503020204020204" charset="-122"/>
                <a:cs typeface="微软雅黑" panose="020B0503020204020204" charset="-122"/>
                <a:sym typeface="+mn-ea"/>
              </a:rPr>
              <a:t>国家禁止、限制或淘汰类，同时近</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三年未发生</a:t>
            </a:r>
            <a:r>
              <a:rPr sz="1200" dirty="0">
                <a:latin typeface="微软雅黑" panose="020B0503020204020204" charset="-122"/>
                <a:ea typeface="微软雅黑" panose="020B0503020204020204" charset="-122"/>
                <a:cs typeface="微软雅黑" panose="020B0503020204020204" charset="-122"/>
                <a:sym typeface="+mn-ea"/>
              </a:rPr>
              <a:t>重大安全（含网络安全、数据安全）、质量、环境污染等事故以及偷漏税等违法违规行为。</a:t>
            </a:r>
            <a:endParaRPr sz="1200"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300" i="1" dirty="0">
                <a:latin typeface="微软雅黑" panose="020B0503020204020204" charset="-122"/>
                <a:ea typeface="微软雅黑" panose="020B0503020204020204" charset="-122"/>
                <a:cs typeface="微软雅黑" panose="020B0503020204020204" charset="-122"/>
                <a:sym typeface="+mn-ea"/>
              </a:rPr>
              <a:t>        </a:t>
            </a:r>
            <a:r>
              <a:rPr lang="en-US" sz="1000" i="1" dirty="0">
                <a:latin typeface="微软雅黑" panose="020B0503020204020204" charset="-122"/>
                <a:ea typeface="微软雅黑" panose="020B0503020204020204" charset="-122"/>
                <a:cs typeface="微软雅黑" panose="020B0503020204020204" charset="-122"/>
                <a:sym typeface="+mn-ea"/>
              </a:rPr>
              <a:t> 注：1）“被列入经营异常名录”以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国家企业信用信息公示系统(http://www.gsxt.gov.cn)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2）“严重失信主体名单”以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信用中国(http://www.creditchina.gov.cn)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3) “</a:t>
            </a:r>
            <a:r>
              <a:rPr lang="en-US" sz="1000" i="1" dirty="0" err="1">
                <a:latin typeface="微软雅黑" panose="020B0503020204020204" charset="-122"/>
                <a:ea typeface="微软雅黑" panose="020B0503020204020204" charset="-122"/>
                <a:cs typeface="微软雅黑" panose="020B0503020204020204" charset="-122"/>
                <a:sym typeface="+mn-ea"/>
              </a:rPr>
              <a:t>重大安全</a:t>
            </a:r>
            <a:r>
              <a:rPr lang="en-US" sz="1000" i="1" dirty="0">
                <a:latin typeface="微软雅黑" panose="020B0503020204020204" charset="-122"/>
                <a:ea typeface="微软雅黑" panose="020B0503020204020204" charset="-122"/>
                <a:cs typeface="微软雅黑" panose="020B0503020204020204" charset="-122"/>
                <a:sym typeface="+mn-ea"/>
              </a:rPr>
              <a:t>(</a:t>
            </a:r>
            <a:r>
              <a:rPr lang="en-US" sz="1000" i="1" dirty="0" err="1">
                <a:latin typeface="微软雅黑" panose="020B0503020204020204" charset="-122"/>
                <a:ea typeface="微软雅黑" panose="020B0503020204020204" charset="-122"/>
                <a:cs typeface="微软雅黑" panose="020B0503020204020204" charset="-122"/>
                <a:sym typeface="+mn-ea"/>
              </a:rPr>
              <a:t>含网络安全、数据安全</a:t>
            </a:r>
            <a:r>
              <a:rPr lang="en-US" sz="1000" i="1" dirty="0">
                <a:latin typeface="微软雅黑" panose="020B0503020204020204" charset="-122"/>
                <a:ea typeface="微软雅黑" panose="020B0503020204020204" charset="-122"/>
                <a:cs typeface="微软雅黑" panose="020B0503020204020204" charset="-122"/>
                <a:sym typeface="+mn-ea"/>
              </a:rPr>
              <a:t>)、质量、环境污染等事故”是指产品安全、生产安全、工程质量安全、环境保护、网络安全等各</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级监管部门</a:t>
            </a:r>
            <a:r>
              <a:rPr lang="en-US" sz="1000" i="1" dirty="0">
                <a:latin typeface="微软雅黑" panose="020B0503020204020204" charset="-122"/>
                <a:ea typeface="微软雅黑" panose="020B0503020204020204" charset="-122"/>
                <a:cs typeface="微软雅黑" panose="020B0503020204020204" charset="-122"/>
                <a:sym typeface="+mn-ea"/>
              </a:rPr>
              <a:t>，依据《中华人民共和国安全生产法》《中华人民共和国环境保护法》《生产安全事故报告和调查处理条例》《中华人民共和国网络安全法》《中华人民共和国数据安全法》等法律法规，最高人民法院、最高人民检察院司法解释，部门规章以及地方法规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出具的判定意见。</a:t>
            </a:r>
            <a:endPar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3080757"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创新型中小企业评价标准</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custDataLst>
              <p:tags r:id="rId4"/>
            </p:custDataLst>
          </p:nvPr>
        </p:nvPicPr>
        <p:blipFill>
          <a:blip r:embed="rId5"/>
          <a:stretch>
            <a:fillRect/>
          </a:stretch>
        </p:blipFill>
        <p:spPr>
          <a:xfrm>
            <a:off x="7265035" y="411480"/>
            <a:ext cx="1588770" cy="158877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9"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7" name="文本框 5"/>
          <p:cNvSpPr txBox="1"/>
          <p:nvPr/>
        </p:nvSpPr>
        <p:spPr>
          <a:xfrm>
            <a:off x="890648" y="890649"/>
            <a:ext cx="7200000" cy="3636010"/>
          </a:xfrm>
          <a:prstGeom prst="rect">
            <a:avLst/>
          </a:prstGeom>
          <a:noFill/>
          <a:ln w="9525">
            <a:noFill/>
          </a:ln>
        </p:spPr>
        <p:txBody>
          <a:bodyPr wrap="square">
            <a:spAutoFit/>
          </a:bodyPr>
          <a:lstStyle/>
          <a:p>
            <a:pPr indent="-457200" fontAlgn="auto">
              <a:lnSpc>
                <a:spcPct val="160000"/>
              </a:lnSpc>
              <a:spcAft>
                <a:spcPts val="0"/>
              </a:spcAft>
            </a:pPr>
            <a:r>
              <a:rPr lang="zh-CN" altLang="en-US" sz="1300" b="1" dirty="0" smtClean="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二</a:t>
            </a:r>
            <a:r>
              <a:rPr sz="1300" b="1" dirty="0">
                <a:solidFill>
                  <a:srgbClr val="0070C0"/>
                </a:solidFill>
                <a:latin typeface="微软雅黑" panose="020B0503020204020204" charset="-122"/>
                <a:ea typeface="微软雅黑" panose="020B0503020204020204" charset="-122"/>
                <a:cs typeface="微软雅黑" panose="020B0503020204020204" charset="-122"/>
                <a:sym typeface="+mn-ea"/>
              </a:rPr>
              <a:t>、公告条件</a:t>
            </a:r>
            <a:endParaRPr sz="13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评价得分达到</a:t>
            </a:r>
            <a:r>
              <a:rPr sz="1300" b="1" dirty="0">
                <a:latin typeface="微软雅黑" panose="020B0503020204020204" charset="-122"/>
                <a:ea typeface="微软雅黑" panose="020B0503020204020204" charset="-122"/>
                <a:cs typeface="微软雅黑" panose="020B0503020204020204" charset="-122"/>
                <a:sym typeface="+mn-ea"/>
              </a:rPr>
              <a:t> 60 分以上</a:t>
            </a:r>
            <a:r>
              <a:rPr sz="1300" dirty="0">
                <a:latin typeface="微软雅黑" panose="020B0503020204020204" charset="-122"/>
                <a:ea typeface="微软雅黑" panose="020B0503020204020204" charset="-122"/>
                <a:cs typeface="微软雅黑" panose="020B0503020204020204" charset="-122"/>
                <a:sym typeface="+mn-ea"/>
              </a:rPr>
              <a:t>（其中</a:t>
            </a:r>
            <a:r>
              <a:rPr sz="1300" b="1" dirty="0">
                <a:latin typeface="微软雅黑" panose="020B0503020204020204" charset="-122"/>
                <a:ea typeface="微软雅黑" panose="020B0503020204020204" charset="-122"/>
                <a:cs typeface="微软雅黑" panose="020B0503020204020204" charset="-122"/>
                <a:sym typeface="+mn-ea"/>
              </a:rPr>
              <a:t>创新能力指标</a:t>
            </a:r>
            <a:r>
              <a:rPr sz="1300" dirty="0">
                <a:latin typeface="微软雅黑" panose="020B0503020204020204" charset="-122"/>
                <a:ea typeface="微软雅黑" panose="020B0503020204020204" charset="-122"/>
                <a:cs typeface="微软雅黑" panose="020B0503020204020204" charset="-122"/>
                <a:sym typeface="+mn-ea"/>
              </a:rPr>
              <a:t>得分</a:t>
            </a:r>
            <a:r>
              <a:rPr sz="1300" b="1" dirty="0">
                <a:latin typeface="微软雅黑" panose="020B0503020204020204" charset="-122"/>
                <a:ea typeface="微软雅黑" panose="020B0503020204020204" charset="-122"/>
                <a:cs typeface="微软雅黑" panose="020B0503020204020204" charset="-122"/>
                <a:sym typeface="+mn-ea"/>
              </a:rPr>
              <a:t>不低于 20 分</a:t>
            </a:r>
            <a:r>
              <a:rPr sz="1300" dirty="0">
                <a:latin typeface="微软雅黑" panose="020B0503020204020204" charset="-122"/>
                <a:ea typeface="微软雅黑" panose="020B0503020204020204" charset="-122"/>
                <a:cs typeface="微软雅黑" panose="020B0503020204020204" charset="-122"/>
                <a:sym typeface="+mn-ea"/>
              </a:rPr>
              <a:t>、</a:t>
            </a:r>
            <a:r>
              <a:rPr sz="1300" b="1" dirty="0">
                <a:latin typeface="微软雅黑" panose="020B0503020204020204" charset="-122"/>
                <a:ea typeface="微软雅黑" panose="020B0503020204020204" charset="-122"/>
                <a:cs typeface="微软雅黑" panose="020B0503020204020204" charset="-122"/>
                <a:sym typeface="+mn-ea"/>
              </a:rPr>
              <a:t>成长性指标</a:t>
            </a:r>
            <a:r>
              <a:rPr sz="1300" dirty="0">
                <a:latin typeface="微软雅黑" panose="020B0503020204020204" charset="-122"/>
                <a:ea typeface="微软雅黑" panose="020B0503020204020204" charset="-122"/>
                <a:cs typeface="微软雅黑" panose="020B0503020204020204" charset="-122"/>
                <a:sym typeface="+mn-ea"/>
              </a:rPr>
              <a:t>及</a:t>
            </a:r>
            <a:r>
              <a:rPr sz="1300" b="1" dirty="0">
                <a:latin typeface="微软雅黑" panose="020B0503020204020204" charset="-122"/>
                <a:ea typeface="微软雅黑" panose="020B0503020204020204" charset="-122"/>
                <a:cs typeface="微软雅黑" panose="020B0503020204020204" charset="-122"/>
                <a:sym typeface="+mn-ea"/>
              </a:rPr>
              <a:t>专业化指标</a:t>
            </a:r>
            <a:r>
              <a:rPr sz="1300" dirty="0">
                <a:latin typeface="微软雅黑" panose="020B0503020204020204" charset="-122"/>
                <a:ea typeface="微软雅黑" panose="020B0503020204020204" charset="-122"/>
                <a:cs typeface="微软雅黑" panose="020B0503020204020204" charset="-122"/>
                <a:sym typeface="+mn-ea"/>
              </a:rPr>
              <a:t>得分均</a:t>
            </a:r>
            <a:r>
              <a:rPr sz="1300" b="1" dirty="0">
                <a:latin typeface="微软雅黑" panose="020B0503020204020204" charset="-122"/>
                <a:ea typeface="微软雅黑" panose="020B0503020204020204" charset="-122"/>
                <a:cs typeface="微软雅黑" panose="020B0503020204020204" charset="-122"/>
                <a:sym typeface="+mn-ea"/>
              </a:rPr>
              <a:t>不低于 15 分</a:t>
            </a:r>
            <a:r>
              <a:rPr sz="1300" dirty="0">
                <a:latin typeface="微软雅黑" panose="020B0503020204020204" charset="-122"/>
                <a:ea typeface="微软雅黑" panose="020B0503020204020204" charset="-122"/>
                <a:cs typeface="微软雅黑" panose="020B0503020204020204" charset="-122"/>
                <a:sym typeface="+mn-ea"/>
              </a:rPr>
              <a:t>），或</a:t>
            </a:r>
            <a:r>
              <a:rPr sz="1300" b="1" dirty="0">
                <a:latin typeface="微软雅黑" panose="020B0503020204020204" charset="-122"/>
                <a:ea typeface="微软雅黑" panose="020B0503020204020204" charset="-122"/>
                <a:cs typeface="微软雅黑" panose="020B0503020204020204" charset="-122"/>
                <a:sym typeface="+mn-ea"/>
              </a:rPr>
              <a:t>满足下列条件之一</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（一）近三年内获得过</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国家级、省级科</a:t>
            </a:r>
            <a:r>
              <a:rPr sz="1300" dirty="0">
                <a:latin typeface="微软雅黑" panose="020B0503020204020204" charset="-122"/>
                <a:ea typeface="微软雅黑" panose="020B0503020204020204" charset="-122"/>
                <a:cs typeface="微软雅黑" panose="020B0503020204020204" charset="-122"/>
                <a:sym typeface="+mn-ea"/>
              </a:rPr>
              <a:t>技奖励。</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zh-CN" sz="1000" i="1" dirty="0">
                <a:latin typeface="微软雅黑" panose="020B0503020204020204" charset="-122"/>
                <a:ea typeface="微软雅黑" panose="020B0503020204020204" charset="-122"/>
                <a:cs typeface="微软雅黑" panose="020B0503020204020204" charset="-122"/>
                <a:sym typeface="+mn-ea"/>
              </a:rPr>
              <a:t>注：</a:t>
            </a:r>
            <a:r>
              <a:rPr sz="1000" i="1" dirty="0">
                <a:latin typeface="微软雅黑" panose="020B0503020204020204" charset="-122"/>
                <a:ea typeface="微软雅黑" panose="020B0503020204020204" charset="-122"/>
                <a:cs typeface="微软雅黑" panose="020B0503020204020204" charset="-122"/>
                <a:sym typeface="+mn-ea"/>
              </a:rPr>
              <a:t>“国家级科技奖励”包括</a:t>
            </a:r>
            <a:r>
              <a:rPr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国家科学技术进步奖、国家自然科学奖、国家技术发明奖，以及国防科技奖</a:t>
            </a:r>
            <a:r>
              <a:rPr lang="zh-CN" sz="1000" i="1" dirty="0">
                <a:latin typeface="微软雅黑" panose="020B0503020204020204" charset="-122"/>
                <a:ea typeface="微软雅黑" panose="020B0503020204020204" charset="-122"/>
                <a:cs typeface="微软雅黑" panose="020B0503020204020204" charset="-122"/>
                <a:sym typeface="+mn-ea"/>
              </a:rPr>
              <a:t>；</a:t>
            </a:r>
            <a:endParaRPr lang="zh-CN" sz="10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zh-CN" sz="1000" i="1" dirty="0">
                <a:latin typeface="微软雅黑" panose="020B0503020204020204" charset="-122"/>
                <a:ea typeface="微软雅黑" panose="020B0503020204020204" charset="-122"/>
                <a:cs typeface="微软雅黑" panose="020B0503020204020204" charset="-122"/>
                <a:sym typeface="+mn-ea"/>
              </a:rPr>
              <a:t> </a:t>
            </a: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en-US" sz="1000" i="1" dirty="0">
                <a:latin typeface="微软雅黑" panose="020B0503020204020204" charset="-122"/>
                <a:ea typeface="微软雅黑" panose="020B0503020204020204" charset="-122"/>
                <a:cs typeface="微软雅黑" panose="020B0503020204020204" charset="-122"/>
                <a:sym typeface="+mn-ea"/>
              </a:rPr>
              <a:t>“省级科技奖励”包括各省、自治区、直辖市</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科学技术奖的一、二、三等奖</a:t>
            </a:r>
            <a:endParaRPr lang="en-US" sz="10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（二）获得</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高新技术企业</a:t>
            </a:r>
            <a:r>
              <a:rPr sz="13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国家级技术创新示范企业</a:t>
            </a:r>
            <a:r>
              <a:rPr sz="13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知识产权优势企业</a:t>
            </a:r>
            <a:r>
              <a:rPr sz="1300" dirty="0">
                <a:latin typeface="微软雅黑" panose="020B0503020204020204" charset="-122"/>
                <a:ea typeface="微软雅黑" panose="020B0503020204020204" charset="-122"/>
                <a:cs typeface="微软雅黑" panose="020B0503020204020204" charset="-122"/>
                <a:sym typeface="+mn-ea"/>
              </a:rPr>
              <a:t>和</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知识产权示范企业</a:t>
            </a:r>
            <a:r>
              <a:rPr sz="1300" dirty="0">
                <a:latin typeface="微软雅黑" panose="020B0503020204020204" charset="-122"/>
                <a:ea typeface="微软雅黑" panose="020B0503020204020204" charset="-122"/>
                <a:cs typeface="微软雅黑" panose="020B0503020204020204" charset="-122"/>
                <a:sym typeface="+mn-ea"/>
              </a:rPr>
              <a:t>等荣誉（均为有效期内）。</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（三）拥有经认定的</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省部级以上研发机构</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（四）近三年新增</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股权融资总额</a:t>
            </a:r>
            <a:r>
              <a:rPr sz="1300" dirty="0">
                <a:latin typeface="微软雅黑" panose="020B0503020204020204" charset="-122"/>
                <a:ea typeface="微软雅黑" panose="020B0503020204020204" charset="-122"/>
                <a:cs typeface="微软雅黑" panose="020B0503020204020204" charset="-122"/>
                <a:sym typeface="+mn-ea"/>
              </a:rPr>
              <a:t>（合格机构投资者的实缴额</a:t>
            </a:r>
            <a:r>
              <a:rPr sz="1300" b="1" dirty="0">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500万元以上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altLang="zh-CN" sz="1000" i="1" dirty="0">
                <a:latin typeface="微软雅黑" panose="020B0503020204020204" charset="-122"/>
                <a:ea typeface="微软雅黑" panose="020B0503020204020204" charset="-122"/>
                <a:cs typeface="微软雅黑" panose="020B0503020204020204" charset="-122"/>
                <a:sym typeface="+mn-ea"/>
              </a:rPr>
              <a:t>注：“股权融资”是指公司股东稀释部分公司股权给投资人，以</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增资扩股(出让股权不超过30%)</a:t>
            </a:r>
            <a:r>
              <a:rPr lang="en-US" altLang="zh-CN" sz="1000" i="1" dirty="0">
                <a:latin typeface="微软雅黑" panose="020B0503020204020204" charset="-122"/>
                <a:ea typeface="微软雅黑" panose="020B0503020204020204" charset="-122"/>
                <a:cs typeface="微软雅黑" panose="020B0503020204020204" charset="-122"/>
                <a:sym typeface="+mn-ea"/>
              </a:rPr>
              <a:t>的方式引进新的股东，从而取得公司融资的方式</a:t>
            </a:r>
            <a:endParaRPr lang="en-US" altLang="zh-CN" sz="1000" i="1" dirty="0">
              <a:latin typeface="微软雅黑" panose="020B0503020204020204" charset="-122"/>
              <a:ea typeface="微软雅黑" panose="020B0503020204020204" charset="-122"/>
              <a:cs typeface="微软雅黑" panose="020B0503020204020204" charset="-122"/>
              <a:sym typeface="+mn-ea"/>
            </a:endParaRPr>
          </a:p>
        </p:txBody>
      </p:sp>
      <p:sp>
        <p:nvSpPr>
          <p:cNvPr id="10" name="矩形 9"/>
          <p:cNvSpPr/>
          <p:nvPr/>
        </p:nvSpPr>
        <p:spPr>
          <a:xfrm>
            <a:off x="3080757"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创新型中小企业评价标准</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35148" y="886278"/>
            <a:ext cx="7200000" cy="3738245"/>
          </a:xfrm>
          <a:prstGeom prst="rect">
            <a:avLst/>
          </a:prstGeom>
          <a:noFill/>
          <a:ln w="9525">
            <a:noFill/>
          </a:ln>
        </p:spPr>
        <p:txBody>
          <a:bodyPr wrap="square">
            <a:spAutoFit/>
          </a:bodyPr>
          <a:lstStyle/>
          <a:p>
            <a:pPr indent="-457200" fontAlgn="auto">
              <a:lnSpc>
                <a:spcPct val="150000"/>
              </a:lnSpc>
              <a:spcAft>
                <a:spcPts val="0"/>
              </a:spcAft>
            </a:pPr>
            <a:r>
              <a:rPr 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三</a:t>
            </a:r>
            <a:r>
              <a:rPr sz="1300" b="1" dirty="0">
                <a:solidFill>
                  <a:srgbClr val="0070C0"/>
                </a:solidFill>
                <a:latin typeface="微软雅黑" panose="020B0503020204020204" charset="-122"/>
                <a:ea typeface="微软雅黑" panose="020B0503020204020204" charset="-122"/>
                <a:cs typeface="微软雅黑" panose="020B0503020204020204" charset="-122"/>
                <a:sym typeface="+mn-ea"/>
              </a:rPr>
              <a:t>、</a:t>
            </a:r>
            <a:r>
              <a:rPr sz="1300" b="1" dirty="0" err="1">
                <a:solidFill>
                  <a:srgbClr val="0070C0"/>
                </a:solidFill>
                <a:latin typeface="微软雅黑" panose="020B0503020204020204" charset="-122"/>
                <a:ea typeface="微软雅黑" panose="020B0503020204020204" charset="-122"/>
                <a:cs typeface="微软雅黑" panose="020B0503020204020204" charset="-122"/>
                <a:sym typeface="+mn-ea"/>
              </a:rPr>
              <a:t>评价指标</a:t>
            </a:r>
            <a:endParaRPr sz="13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包括</a:t>
            </a:r>
            <a:r>
              <a:rPr sz="1300" b="1" dirty="0" err="1">
                <a:latin typeface="微软雅黑" panose="020B0503020204020204" charset="-122"/>
                <a:ea typeface="微软雅黑" panose="020B0503020204020204" charset="-122"/>
                <a:cs typeface="微软雅黑" panose="020B0503020204020204" charset="-122"/>
                <a:sym typeface="+mn-ea"/>
              </a:rPr>
              <a:t>创新能力</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latin typeface="微软雅黑" panose="020B0503020204020204" charset="-122"/>
                <a:ea typeface="微软雅黑" panose="020B0503020204020204" charset="-122"/>
                <a:cs typeface="微软雅黑" panose="020B0503020204020204" charset="-122"/>
                <a:sym typeface="+mn-ea"/>
              </a:rPr>
              <a:t>成长性</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latin typeface="微软雅黑" panose="020B0503020204020204" charset="-122"/>
                <a:ea typeface="微软雅黑" panose="020B0503020204020204" charset="-122"/>
                <a:cs typeface="微软雅黑" panose="020B0503020204020204" charset="-122"/>
                <a:sym typeface="+mn-ea"/>
              </a:rPr>
              <a:t>专业化</a:t>
            </a:r>
            <a:r>
              <a:rPr sz="1300" dirty="0" err="1">
                <a:latin typeface="微软雅黑" panose="020B0503020204020204" charset="-122"/>
                <a:ea typeface="微软雅黑" panose="020B0503020204020204" charset="-122"/>
                <a:cs typeface="微软雅黑" panose="020B0503020204020204" charset="-122"/>
                <a:sym typeface="+mn-ea"/>
              </a:rPr>
              <a:t>三类六个指标，评价结果依分值计算，满分为</a:t>
            </a:r>
            <a:r>
              <a:rPr sz="1300" dirty="0">
                <a:latin typeface="微软雅黑" panose="020B0503020204020204" charset="-122"/>
                <a:ea typeface="微软雅黑" panose="020B0503020204020204" charset="-122"/>
                <a:cs typeface="微软雅黑" panose="020B0503020204020204" charset="-122"/>
                <a:sym typeface="+mn-ea"/>
              </a:rPr>
              <a:t> 100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300" b="1" dirty="0">
                <a:latin typeface="微软雅黑" panose="020B0503020204020204" charset="-122"/>
                <a:ea typeface="微软雅黑" panose="020B0503020204020204" charset="-122"/>
                <a:cs typeface="微软雅黑" panose="020B0503020204020204" charset="-122"/>
                <a:sym typeface="+mn-ea"/>
              </a:rPr>
              <a:t>   </a:t>
            </a:r>
            <a:r>
              <a:rPr sz="1300" dirty="0">
                <a:latin typeface="微软雅黑" panose="020B0503020204020204" charset="-122"/>
                <a:ea typeface="微软雅黑" panose="020B0503020204020204" charset="-122"/>
                <a:cs typeface="微软雅黑" panose="020B0503020204020204" charset="-122"/>
                <a:sym typeface="+mn-ea"/>
              </a:rPr>
              <a:t>（一）</a:t>
            </a:r>
            <a:r>
              <a:rPr sz="1300" b="1" dirty="0">
                <a:latin typeface="微软雅黑" panose="020B0503020204020204" charset="-122"/>
                <a:ea typeface="微软雅黑" panose="020B0503020204020204" charset="-122"/>
                <a:cs typeface="微软雅黑" panose="020B0503020204020204" charset="-122"/>
                <a:sym typeface="+mn-ea"/>
              </a:rPr>
              <a:t>创新能力指标</a:t>
            </a:r>
            <a:r>
              <a:rPr sz="1300" dirty="0">
                <a:latin typeface="微软雅黑" panose="020B0503020204020204" charset="-122"/>
                <a:ea typeface="微软雅黑" panose="020B0503020204020204" charset="-122"/>
                <a:cs typeface="微软雅黑" panose="020B0503020204020204" charset="-122"/>
                <a:sym typeface="+mn-ea"/>
              </a:rPr>
              <a:t>（满分40分）</a:t>
            </a:r>
            <a:endParaRPr sz="1300" b="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1.与企业主导产品相关的有效知识产权数量（满分20分）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A.Ⅰ类高价值知识产权1项以上（20分）B.自主研发的Ⅰ类知识产权1项以上（15分）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C.Ⅰ类知识产权1项以上（10分）          D.Ⅱ类知识产权1项以上（5分）</a:t>
            </a:r>
            <a:r>
              <a:rPr lang="en-US" sz="1300" dirty="0">
                <a:latin typeface="微软雅黑" panose="020B0503020204020204" charset="-122"/>
                <a:ea typeface="微软雅黑" panose="020B0503020204020204" charset="-122"/>
                <a:cs typeface="微软雅黑" panose="020B0503020204020204" charset="-122"/>
                <a:sym typeface="+mn-ea"/>
              </a:rPr>
              <a:t>   </a:t>
            </a:r>
            <a:r>
              <a:rPr sz="1300" dirty="0">
                <a:latin typeface="微软雅黑" panose="020B0503020204020204" charset="-122"/>
                <a:ea typeface="微软雅黑" panose="020B0503020204020204" charset="-122"/>
                <a:cs typeface="微软雅黑" panose="020B0503020204020204" charset="-122"/>
                <a:sym typeface="+mn-ea"/>
              </a:rPr>
              <a:t>      E.无（0分）</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50000"/>
              </a:lnSpc>
              <a:spcAft>
                <a:spcPts val="0"/>
              </a:spcAft>
            </a:pPr>
            <a:r>
              <a:rPr lang="zh-CN" sz="1000" i="1" dirty="0">
                <a:latin typeface="微软雅黑" panose="020B0503020204020204" charset="-122"/>
                <a:ea typeface="微软雅黑" panose="020B0503020204020204" charset="-122"/>
                <a:cs typeface="微软雅黑" panose="020B0503020204020204" charset="-122"/>
                <a:sym typeface="+mn-ea"/>
              </a:rPr>
              <a:t>注：</a:t>
            </a:r>
            <a:r>
              <a:rPr lang="en-US" altLang="zh-CN" sz="1000" i="1" dirty="0">
                <a:latin typeface="微软雅黑" panose="020B0503020204020204" charset="-122"/>
                <a:ea typeface="微软雅黑" panose="020B0503020204020204" charset="-122"/>
                <a:cs typeface="微软雅黑" panose="020B0503020204020204" charset="-122"/>
                <a:sym typeface="+mn-ea"/>
              </a:rPr>
              <a:t>1.</a:t>
            </a:r>
            <a:r>
              <a:rPr sz="1000" i="1" dirty="0">
                <a:latin typeface="微软雅黑" panose="020B0503020204020204" charset="-122"/>
                <a:ea typeface="微软雅黑" panose="020B0503020204020204" charset="-122"/>
                <a:cs typeface="微软雅黑" panose="020B0503020204020204" charset="-122"/>
                <a:sym typeface="+mn-ea"/>
              </a:rPr>
              <a:t>“</a:t>
            </a:r>
            <a:r>
              <a:rPr sz="1000" b="1" i="1" dirty="0">
                <a:solidFill>
                  <a:srgbClr val="FF0000"/>
                </a:solidFill>
                <a:latin typeface="微软雅黑" panose="020B0503020204020204" charset="-122"/>
                <a:ea typeface="微软雅黑" panose="020B0503020204020204" charset="-122"/>
                <a:cs typeface="微软雅黑" panose="020B0503020204020204" charset="-122"/>
                <a:sym typeface="+mn-ea"/>
              </a:rPr>
              <a:t>Ⅰ类知识产权</a:t>
            </a:r>
            <a:r>
              <a:rPr sz="1000" i="1" dirty="0">
                <a:latin typeface="微软雅黑" panose="020B0503020204020204" charset="-122"/>
                <a:ea typeface="微软雅黑" panose="020B0503020204020204" charset="-122"/>
                <a:cs typeface="微软雅黑" panose="020B0503020204020204" charset="-122"/>
                <a:sym typeface="+mn-ea"/>
              </a:rPr>
              <a:t>”</a:t>
            </a:r>
            <a:r>
              <a:rPr lang="zh-CN" sz="1000" i="1" dirty="0">
                <a:latin typeface="微软雅黑" panose="020B0503020204020204" charset="-122"/>
                <a:ea typeface="微软雅黑" panose="020B0503020204020204" charset="-122"/>
                <a:cs typeface="微软雅黑" panose="020B0503020204020204" charset="-122"/>
                <a:sym typeface="+mn-ea"/>
              </a:rPr>
              <a:t>：</a:t>
            </a:r>
            <a:r>
              <a:rPr lang="en-US" altLang="zh-CN" sz="1000" i="1" dirty="0" err="1">
                <a:latin typeface="微软雅黑" panose="020B0503020204020204" charset="-122"/>
                <a:ea typeface="微软雅黑" panose="020B0503020204020204" charset="-122"/>
                <a:cs typeface="微软雅黑" panose="020B0503020204020204" charset="-122"/>
                <a:sym typeface="+mn-ea"/>
              </a:rPr>
              <a:t>包括</a:t>
            </a:r>
            <a:r>
              <a:rPr lang="en-US" altLang="zh-CN" sz="1000" b="1" i="1" dirty="0" err="1">
                <a:solidFill>
                  <a:srgbClr val="FF0000"/>
                </a:solidFill>
                <a:latin typeface="微软雅黑" panose="020B0503020204020204" charset="-122"/>
                <a:ea typeface="微软雅黑" panose="020B0503020204020204" charset="-122"/>
                <a:cs typeface="微软雅黑" panose="020B0503020204020204" charset="-122"/>
                <a:sym typeface="+mn-ea"/>
              </a:rPr>
              <a:t>发明专利</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000" b="1" i="1" dirty="0" err="1">
                <a:solidFill>
                  <a:srgbClr val="FF0000"/>
                </a:solidFill>
                <a:latin typeface="微软雅黑" panose="020B0503020204020204" charset="-122"/>
                <a:ea typeface="微软雅黑" panose="020B0503020204020204" charset="-122"/>
                <a:cs typeface="微软雅黑" panose="020B0503020204020204" charset="-122"/>
                <a:sym typeface="+mn-ea"/>
              </a:rPr>
              <a:t>含国防专利</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000" b="1" i="1" dirty="0" err="1">
                <a:solidFill>
                  <a:srgbClr val="FF0000"/>
                </a:solidFill>
                <a:latin typeface="微软雅黑" panose="020B0503020204020204" charset="-122"/>
                <a:ea typeface="微软雅黑" panose="020B0503020204020204" charset="-122"/>
                <a:cs typeface="微软雅黑" panose="020B0503020204020204" charset="-122"/>
                <a:sym typeface="+mn-ea"/>
              </a:rPr>
              <a:t>植物新品种、国家级农作物品种、国家新药、国家一级中药保护品种、集成电路布图设计专有权</a:t>
            </a:r>
            <a:r>
              <a:rPr lang="en-US" altLang="zh-CN" sz="1000" i="1" dirty="0">
                <a:latin typeface="微软雅黑" panose="020B0503020204020204" charset="-122"/>
                <a:ea typeface="微软雅黑" panose="020B0503020204020204" charset="-122"/>
                <a:cs typeface="微软雅黑" panose="020B0503020204020204" charset="-122"/>
                <a:sym typeface="+mn-ea"/>
              </a:rPr>
              <a:t>(均不包含转让未满1年的知识产权)。</a:t>
            </a:r>
            <a:endParaRPr lang="en-US" altLang="zh-CN" sz="10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en-US" altLang="zh-CN" sz="1000" i="1" dirty="0" smtClean="0">
                <a:latin typeface="微软雅黑" panose="020B0503020204020204" charset="-122"/>
                <a:ea typeface="微软雅黑" panose="020B0503020204020204" charset="-122"/>
                <a:cs typeface="微软雅黑" panose="020B0503020204020204" charset="-122"/>
                <a:sym typeface="+mn-ea"/>
              </a:rPr>
              <a:t>  2</a:t>
            </a:r>
            <a:r>
              <a:rPr lang="en-US" altLang="zh-CN" sz="1000" i="1" dirty="0">
                <a:latin typeface="微软雅黑" panose="020B0503020204020204" charset="-122"/>
                <a:ea typeface="微软雅黑" panose="020B0503020204020204" charset="-122"/>
                <a:cs typeface="微软雅黑" panose="020B0503020204020204" charset="-122"/>
                <a:sym typeface="+mn-ea"/>
              </a:rPr>
              <a:t>.</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“Ⅰ类高价值知识产权”</a:t>
            </a:r>
            <a:r>
              <a:rPr lang="en-US" altLang="zh-CN" sz="1000" i="1" dirty="0">
                <a:latin typeface="微软雅黑" panose="020B0503020204020204" charset="-122"/>
                <a:ea typeface="微软雅黑" panose="020B0503020204020204" charset="-122"/>
                <a:cs typeface="微软雅黑" panose="020B0503020204020204" charset="-122"/>
                <a:sym typeface="+mn-ea"/>
              </a:rPr>
              <a:t>须符合以下条件之一</a:t>
            </a:r>
            <a:r>
              <a:rPr lang="zh-CN" altLang="en-US" sz="1000" i="1" dirty="0">
                <a:latin typeface="微软雅黑" panose="020B0503020204020204" charset="-122"/>
                <a:ea typeface="微软雅黑" panose="020B0503020204020204" charset="-122"/>
                <a:cs typeface="微软雅黑" panose="020B0503020204020204" charset="-122"/>
                <a:sym typeface="+mn-ea"/>
              </a:rPr>
              <a:t>：</a:t>
            </a:r>
            <a:endParaRPr lang="zh-CN" altLang="en-US" sz="10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zh-CN" altLang="en-US" sz="1000" i="1" dirty="0">
                <a:latin typeface="微软雅黑" panose="020B0503020204020204" charset="-122"/>
                <a:ea typeface="微软雅黑" panose="020B0503020204020204" charset="-122"/>
                <a:cs typeface="微软雅黑" panose="020B0503020204020204" charset="-122"/>
                <a:sym typeface="+mn-ea"/>
              </a:rPr>
              <a:t>（1）在</a:t>
            </a:r>
            <a:r>
              <a:rPr lang="zh-CN" alt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海外有同族专利权的发明专利或在海外取得收入</a:t>
            </a:r>
            <a:r>
              <a:rPr lang="zh-CN" altLang="en-US" sz="1000" i="1" dirty="0">
                <a:latin typeface="微软雅黑" panose="020B0503020204020204" charset="-122"/>
                <a:ea typeface="微软雅黑" panose="020B0503020204020204" charset="-122"/>
                <a:cs typeface="微软雅黑" panose="020B0503020204020204" charset="-122"/>
                <a:sym typeface="+mn-ea"/>
              </a:rPr>
              <a:t>的其他Ⅰ类知识产权，其中专利限G20成员、新加坡以及欧洲专利局经实质审查后获得授权的发明专利（2）维持年限</a:t>
            </a:r>
            <a:r>
              <a:rPr lang="zh-CN" alt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超过10年</a:t>
            </a:r>
            <a:r>
              <a:rPr lang="zh-CN" altLang="en-US" sz="1000" i="1" dirty="0">
                <a:latin typeface="微软雅黑" panose="020B0503020204020204" charset="-122"/>
                <a:ea typeface="微软雅黑" panose="020B0503020204020204" charset="-122"/>
                <a:cs typeface="微软雅黑" panose="020B0503020204020204" charset="-122"/>
                <a:sym typeface="+mn-ea"/>
              </a:rPr>
              <a:t>的Ⅰ类知识产权（</a:t>
            </a:r>
            <a:r>
              <a:rPr lang="en-US" altLang="zh-CN" sz="1000" i="1" dirty="0">
                <a:latin typeface="微软雅黑" panose="020B0503020204020204" charset="-122"/>
                <a:ea typeface="微软雅黑" panose="020B0503020204020204" charset="-122"/>
                <a:cs typeface="微软雅黑" panose="020B0503020204020204" charset="-122"/>
                <a:sym typeface="+mn-ea"/>
              </a:rPr>
              <a:t>3</a:t>
            </a:r>
            <a:r>
              <a:rPr lang="zh-CN" altLang="en-US" sz="1000" i="1" dirty="0">
                <a:latin typeface="微软雅黑" panose="020B0503020204020204" charset="-122"/>
                <a:ea typeface="微软雅黑" panose="020B0503020204020204" charset="-122"/>
                <a:cs typeface="微软雅黑" panose="020B0503020204020204" charset="-122"/>
                <a:sym typeface="+mn-ea"/>
              </a:rPr>
              <a:t>）实现</a:t>
            </a:r>
            <a:r>
              <a:rPr lang="zh-CN" alt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较高质押融资金额</a:t>
            </a:r>
            <a:r>
              <a:rPr lang="zh-CN" altLang="en-US" sz="1000" i="1" dirty="0">
                <a:latin typeface="微软雅黑" panose="020B0503020204020204" charset="-122"/>
                <a:ea typeface="微软雅黑" panose="020B0503020204020204" charset="-122"/>
                <a:cs typeface="微软雅黑" panose="020B0503020204020204" charset="-122"/>
                <a:sym typeface="+mn-ea"/>
              </a:rPr>
              <a:t>的Ⅰ类知识产权</a:t>
            </a:r>
            <a:endParaRPr lang="zh-CN" altLang="en-US" sz="10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zh-CN" altLang="en-US" sz="1000" i="1" dirty="0">
                <a:latin typeface="微软雅黑" panose="020B0503020204020204" charset="-122"/>
                <a:ea typeface="微软雅黑" panose="020B0503020204020204" charset="-122"/>
                <a:cs typeface="微软雅黑" panose="020B0503020204020204" charset="-122"/>
                <a:sym typeface="+mn-ea"/>
              </a:rPr>
              <a:t>（</a:t>
            </a:r>
            <a:r>
              <a:rPr lang="en-US" altLang="zh-CN" sz="1000" i="1" dirty="0">
                <a:latin typeface="微软雅黑" panose="020B0503020204020204" charset="-122"/>
                <a:ea typeface="微软雅黑" panose="020B0503020204020204" charset="-122"/>
                <a:cs typeface="微软雅黑" panose="020B0503020204020204" charset="-122"/>
                <a:sym typeface="+mn-ea"/>
              </a:rPr>
              <a:t>4</a:t>
            </a:r>
            <a:r>
              <a:rPr lang="zh-CN" altLang="en-US" sz="1000" i="1" dirty="0">
                <a:latin typeface="微软雅黑" panose="020B0503020204020204" charset="-122"/>
                <a:ea typeface="微软雅黑" panose="020B0503020204020204" charset="-122"/>
                <a:cs typeface="微软雅黑" panose="020B0503020204020204" charset="-122"/>
                <a:sym typeface="+mn-ea"/>
              </a:rPr>
              <a:t>）获得</a:t>
            </a:r>
            <a:r>
              <a:rPr lang="zh-CN" alt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国家科学技术奖</a:t>
            </a:r>
            <a:r>
              <a:rPr lang="zh-CN" altLang="en-US" sz="1000" i="1" dirty="0">
                <a:latin typeface="微软雅黑" panose="020B0503020204020204" charset="-122"/>
                <a:ea typeface="微软雅黑" panose="020B0503020204020204" charset="-122"/>
                <a:cs typeface="微软雅黑" panose="020B0503020204020204" charset="-122"/>
                <a:sym typeface="+mn-ea"/>
              </a:rPr>
              <a:t>或</a:t>
            </a:r>
            <a:r>
              <a:rPr lang="zh-CN" alt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中国专利奖</a:t>
            </a:r>
            <a:r>
              <a:rPr lang="zh-CN" altLang="en-US" sz="1000" i="1" dirty="0">
                <a:latin typeface="微软雅黑" panose="020B0503020204020204" charset="-122"/>
                <a:ea typeface="微软雅黑" panose="020B0503020204020204" charset="-122"/>
                <a:cs typeface="微软雅黑" panose="020B0503020204020204" charset="-122"/>
                <a:sym typeface="+mn-ea"/>
              </a:rPr>
              <a:t>的Ⅰ类知识产权。</a:t>
            </a:r>
            <a:endParaRPr lang="zh-CN" altLang="en-US" sz="10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en-US" altLang="zh-CN" sz="1000" i="1" dirty="0" smtClean="0">
                <a:latin typeface="微软雅黑" panose="020B0503020204020204" charset="-122"/>
                <a:ea typeface="微软雅黑" panose="020B0503020204020204" charset="-122"/>
                <a:cs typeface="微软雅黑" panose="020B0503020204020204" charset="-122"/>
                <a:sym typeface="+mn-ea"/>
              </a:rPr>
              <a:t>   3</a:t>
            </a:r>
            <a:r>
              <a:rPr lang="en-US" altLang="zh-CN" sz="1000" i="1" dirty="0">
                <a:latin typeface="微软雅黑" panose="020B0503020204020204" charset="-122"/>
                <a:ea typeface="微软雅黑" panose="020B0503020204020204" charset="-122"/>
                <a:cs typeface="微软雅黑" panose="020B0503020204020204" charset="-122"/>
                <a:sym typeface="+mn-ea"/>
              </a:rPr>
              <a:t>.“</a:t>
            </a:r>
            <a:r>
              <a:rPr sz="1000" b="1" i="1" dirty="0">
                <a:solidFill>
                  <a:srgbClr val="FF0000"/>
                </a:solidFill>
                <a:latin typeface="微软雅黑" panose="020B0503020204020204" charset="-122"/>
                <a:ea typeface="微软雅黑" panose="020B0503020204020204" charset="-122"/>
                <a:cs typeface="微软雅黑" panose="020B0503020204020204" charset="-122"/>
                <a:sym typeface="+mn-ea"/>
              </a:rPr>
              <a:t>Ⅱ类知识产权”</a:t>
            </a:r>
            <a:r>
              <a:rPr lang="en-US" altLang="zh-CN" sz="1000" i="1" dirty="0">
                <a:latin typeface="微软雅黑" panose="020B0503020204020204" charset="-122"/>
                <a:ea typeface="微软雅黑" panose="020B0503020204020204" charset="-122"/>
                <a:cs typeface="微软雅黑" panose="020B0503020204020204" charset="-122"/>
                <a:sym typeface="+mn-ea"/>
              </a:rPr>
              <a:t>:包括与</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主导产品相关的</a:t>
            </a:r>
            <a:r>
              <a:rPr lang="en-US" altLang="zh-CN" sz="1000" i="1" dirty="0">
                <a:latin typeface="微软雅黑" panose="020B0503020204020204" charset="-122"/>
                <a:ea typeface="微软雅黑" panose="020B0503020204020204" charset="-122"/>
                <a:cs typeface="微软雅黑" panose="020B0503020204020204" charset="-122"/>
                <a:sym typeface="+mn-ea"/>
              </a:rPr>
              <a:t>软件著作权(</a:t>
            </a:r>
            <a:r>
              <a:rPr lang="en-US" altLang="zh-CN" sz="1000" i="1" dirty="0" err="1">
                <a:latin typeface="微软雅黑" panose="020B0503020204020204" charset="-122"/>
                <a:ea typeface="微软雅黑" panose="020B0503020204020204" charset="-122"/>
                <a:cs typeface="微软雅黑" panose="020B0503020204020204" charset="-122"/>
                <a:sym typeface="+mn-ea"/>
              </a:rPr>
              <a:t>不含商标</a:t>
            </a:r>
            <a:r>
              <a:rPr lang="en-US" altLang="zh-CN" sz="1000" i="1" dirty="0">
                <a:latin typeface="微软雅黑" panose="020B0503020204020204" charset="-122"/>
                <a:ea typeface="微软雅黑" panose="020B0503020204020204" charset="-122"/>
                <a:cs typeface="微软雅黑" panose="020B0503020204020204" charset="-122"/>
                <a:sym typeface="+mn-ea"/>
              </a:rPr>
              <a:t>)、授权后</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维持超过2年的实用新型专利</a:t>
            </a:r>
            <a:r>
              <a:rPr lang="en-US" altLang="zh-CN" sz="1000" i="1" dirty="0">
                <a:latin typeface="微软雅黑" panose="020B0503020204020204" charset="-122"/>
                <a:ea typeface="微软雅黑" panose="020B0503020204020204" charset="-122"/>
                <a:cs typeface="微软雅黑" panose="020B0503020204020204" charset="-122"/>
                <a:sym typeface="+mn-ea"/>
              </a:rPr>
              <a:t>或</a:t>
            </a:r>
            <a:r>
              <a:rPr lang="en-US" altLang="zh-CN"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外观设计专利</a:t>
            </a:r>
            <a:r>
              <a:rPr lang="en-US" altLang="zh-CN" sz="1000" i="1" dirty="0">
                <a:latin typeface="微软雅黑" panose="020B0503020204020204" charset="-122"/>
                <a:ea typeface="微软雅黑" panose="020B0503020204020204" charset="-122"/>
                <a:cs typeface="微软雅黑" panose="020B0503020204020204" charset="-122"/>
                <a:sym typeface="+mn-ea"/>
              </a:rPr>
              <a:t>(均不包含转让未满1年的知识产权)。</a:t>
            </a:r>
            <a:endParaRPr lang="en-US" altLang="zh-CN" sz="10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080757"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创新型中小企业评价标准</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398170" y="1028783"/>
            <a:ext cx="5667648" cy="3610610"/>
          </a:xfrm>
          <a:prstGeom prst="rect">
            <a:avLst/>
          </a:prstGeom>
          <a:noFill/>
          <a:ln w="9525">
            <a:noFill/>
          </a:ln>
        </p:spPr>
        <p:txBody>
          <a:bodyPr wrap="square">
            <a:spAutoFit/>
          </a:bodyPr>
          <a:lstStyle/>
          <a:p>
            <a:pPr indent="-457200" fontAlgn="auto">
              <a:lnSpc>
                <a:spcPct val="16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.上年度研发费用总额占营业收入总额比重（满分20分）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5%以上（20分）     B. 3%-5%（15分）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2%-3%（10分）     D. 1%-2%（5分）     E. 1%以下（0分）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二）</a:t>
            </a:r>
            <a:r>
              <a:rPr sz="1300" b="1" dirty="0">
                <a:latin typeface="微软雅黑" panose="020B0503020204020204" charset="-122"/>
                <a:ea typeface="微软雅黑" panose="020B0503020204020204" charset="-122"/>
                <a:cs typeface="微软雅黑" panose="020B0503020204020204" charset="-122"/>
                <a:sym typeface="+mn-ea"/>
              </a:rPr>
              <a:t>成长性指标</a:t>
            </a:r>
            <a:r>
              <a:rPr sz="1300" dirty="0">
                <a:latin typeface="微软雅黑" panose="020B0503020204020204" charset="-122"/>
                <a:ea typeface="微软雅黑" panose="020B0503020204020204" charset="-122"/>
                <a:cs typeface="微软雅黑" panose="020B0503020204020204" charset="-122"/>
                <a:sym typeface="+mn-ea"/>
              </a:rPr>
              <a:t>（满分30分）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3</a:t>
            </a:r>
            <a:r>
              <a:rPr sz="1300" dirty="0">
                <a:latin typeface="微软雅黑" panose="020B0503020204020204" charset="-122"/>
                <a:ea typeface="微软雅黑" panose="020B0503020204020204" charset="-122"/>
                <a:cs typeface="微软雅黑" panose="020B0503020204020204" charset="-122"/>
                <a:sym typeface="+mn-ea"/>
              </a:rPr>
              <a:t>.上年度主营业务收入增长率（满分20分）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15%以上（20分）     B. 10%-15%（15分）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5%-10%（10分）      D. 0%-5%（5分）     E.0%以下（0分）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4</a:t>
            </a:r>
            <a:r>
              <a:rPr sz="1300" dirty="0">
                <a:latin typeface="微软雅黑" panose="020B0503020204020204" charset="-122"/>
                <a:ea typeface="微软雅黑" panose="020B0503020204020204" charset="-122"/>
                <a:cs typeface="微软雅黑" panose="020B0503020204020204" charset="-122"/>
                <a:sym typeface="+mn-ea"/>
              </a:rPr>
              <a:t>.上年度资产负债率（满分10分）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55%以下（10分）      B. 55%-75%（5分）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lang="en-US" sz="1300" dirty="0">
                <a:latin typeface="微软雅黑" panose="020B0503020204020204" charset="-122"/>
                <a:ea typeface="微软雅黑" panose="020B0503020204020204" charset="-122"/>
                <a:cs typeface="微软雅黑" panose="020B0503020204020204" charset="-122"/>
                <a:sym typeface="+mn-ea"/>
              </a:rPr>
              <a:t>C</a:t>
            </a:r>
            <a:r>
              <a:rPr sz="1300" dirty="0">
                <a:latin typeface="微软雅黑" panose="020B0503020204020204" charset="-122"/>
                <a:ea typeface="微软雅黑" panose="020B0503020204020204" charset="-122"/>
                <a:cs typeface="微软雅黑" panose="020B0503020204020204" charset="-122"/>
                <a:sym typeface="+mn-ea"/>
              </a:rPr>
              <a:t>. 75%以上（0分</a:t>
            </a:r>
            <a:r>
              <a:rPr sz="1300" dirty="0" smtClean="0">
                <a:latin typeface="微软雅黑" panose="020B0503020204020204" charset="-122"/>
                <a:ea typeface="微软雅黑" panose="020B0503020204020204" charset="-122"/>
                <a:cs typeface="微软雅黑" panose="020B0503020204020204" charset="-122"/>
                <a:sym typeface="+mn-ea"/>
              </a:rPr>
              <a:t>）</a:t>
            </a:r>
            <a:endParaRPr lang="zh-CN" altLang="en-US" sz="10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080757"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创新型中小企业评价标准</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33000"/>
                    </a14:imgEffect>
                  </a14:imgLayer>
                </a14:imgProps>
              </a:ext>
            </a:extLst>
          </a:blip>
          <a:srcRect/>
          <a:stretch>
            <a:fillRect/>
          </a:stretch>
        </p:blipFill>
        <p:spPr>
          <a:xfrm>
            <a:off x="0" y="450"/>
            <a:ext cx="9144000" cy="5143500"/>
          </a:xfrm>
          <a:prstGeom prst="rect">
            <a:avLst/>
          </a:prstGeom>
        </p:spPr>
      </p:pic>
      <p:sp>
        <p:nvSpPr>
          <p:cNvPr id="3" name="矩形 2"/>
          <p:cNvSpPr/>
          <p:nvPr/>
        </p:nvSpPr>
        <p:spPr>
          <a:xfrm>
            <a:off x="0" y="450"/>
            <a:ext cx="506896" cy="5143500"/>
          </a:xfrm>
          <a:prstGeom prst="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4"/>
          <p:cNvSpPr txBox="1"/>
          <p:nvPr/>
        </p:nvSpPr>
        <p:spPr>
          <a:xfrm>
            <a:off x="-50069" y="1787653"/>
            <a:ext cx="598170" cy="1569094"/>
          </a:xfrm>
          <a:prstGeom prst="rect">
            <a:avLst/>
          </a:prstGeom>
          <a:noFill/>
          <a:ln>
            <a:solidFill>
              <a:srgbClr val="0E477F"/>
            </a:solidFill>
          </a:ln>
        </p:spPr>
        <p:txBody>
          <a:bodyPr vert="eaVert" wrap="square" rtlCol="0">
            <a:spAutoFit/>
          </a:bodyPr>
          <a:lstStyle/>
          <a:p>
            <a:pPr algn="ctr"/>
            <a:r>
              <a:rPr lang="zh-CN" altLang="en-US" sz="2700" b="1" spc="600" dirty="0" smtClean="0">
                <a:solidFill>
                  <a:schemeClr val="bg1"/>
                </a:solidFill>
                <a:effectLst>
                  <a:outerShdw blurRad="38100" dist="38100" dir="2700000" algn="tl">
                    <a:srgbClr val="000000">
                      <a:alpha val="43137"/>
                    </a:srgbClr>
                  </a:outerShdw>
                </a:effectLst>
                <a:cs typeface="+mn-ea"/>
                <a:sym typeface="+mn-lt"/>
              </a:rPr>
              <a:t>目录</a:t>
            </a:r>
            <a:endParaRPr lang="zh-CN" altLang="en-US" sz="2700" b="1" spc="600" dirty="0">
              <a:solidFill>
                <a:schemeClr val="bg1"/>
              </a:solidFill>
              <a:effectLst>
                <a:outerShdw blurRad="38100" dist="38100" dir="2700000" algn="tl">
                  <a:srgbClr val="000000">
                    <a:alpha val="43137"/>
                  </a:srgbClr>
                </a:outerShdw>
              </a:effectLst>
              <a:cs typeface="+mn-ea"/>
              <a:sym typeface="+mn-lt"/>
            </a:endParaRPr>
          </a:p>
        </p:txBody>
      </p:sp>
      <p:sp>
        <p:nvSpPr>
          <p:cNvPr id="17" name="文本框 16">
            <a:hlinkClick r:id="rId3" action="ppaction://hlinksldjump"/>
          </p:cNvPr>
          <p:cNvSpPr txBox="1"/>
          <p:nvPr>
            <p:custDataLst>
              <p:tags r:id="rId4"/>
            </p:custDataLst>
          </p:nvPr>
        </p:nvSpPr>
        <p:spPr>
          <a:xfrm>
            <a:off x="1290955" y="2431415"/>
            <a:ext cx="4909185" cy="398780"/>
          </a:xfrm>
          <a:prstGeom prst="rect">
            <a:avLst/>
          </a:prstGeom>
          <a:noFill/>
        </p:spPr>
        <p:txBody>
          <a:bodyPr wrap="square" rtlCol="0">
            <a:spAutoFit/>
            <a:scene3d>
              <a:camera prst="orthographicFront"/>
              <a:lightRig rig="threePt" dir="t"/>
            </a:scene3d>
          </a:bodyPr>
          <a:lstStyle/>
          <a:p>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四、</a:t>
            </a:r>
            <a:r>
              <a:rPr sz="2000" b="1" dirty="0" err="1" smtClean="0">
                <a:solidFill>
                  <a:srgbClr val="0E477F"/>
                </a:solidFill>
                <a:effectLst/>
                <a:latin typeface="微软雅黑" panose="020B0503020204020204" charset="-122"/>
                <a:ea typeface="微软雅黑" panose="020B0503020204020204" charset="-122"/>
                <a:cs typeface="微软雅黑" panose="020B0503020204020204" charset="-122"/>
              </a:rPr>
              <a:t>专精特新中小企业</a:t>
            </a:r>
            <a:endParaRPr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27" name="文本框 26">
            <a:hlinkClick r:id="rId3" action="ppaction://hlinksldjump"/>
          </p:cNvPr>
          <p:cNvSpPr txBox="1"/>
          <p:nvPr>
            <p:custDataLst>
              <p:tags r:id="rId5"/>
            </p:custDataLst>
          </p:nvPr>
        </p:nvSpPr>
        <p:spPr>
          <a:xfrm>
            <a:off x="1290955" y="2971800"/>
            <a:ext cx="4944110" cy="398780"/>
          </a:xfrm>
          <a:prstGeom prst="rect">
            <a:avLst/>
          </a:prstGeom>
          <a:noFill/>
        </p:spPr>
        <p:txBody>
          <a:bodyPr wrap="square" rtlCol="0">
            <a:spAutoFit/>
            <a:scene3d>
              <a:camera prst="orthographicFront"/>
              <a:lightRig rig="threePt" dir="t"/>
            </a:scene3d>
          </a:bodyPr>
          <a:lstStyle/>
          <a:p>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五、专精特新“小巨人”企</a:t>
            </a:r>
            <a:r>
              <a:rPr lang="zh-CN" altLang="en-US" sz="2000" b="1" dirty="0" smtClean="0">
                <a:solidFill>
                  <a:srgbClr val="0E477F"/>
                </a:solidFill>
                <a:effectLst/>
                <a:latin typeface="微软雅黑" panose="020B0503020204020204" charset="-122"/>
                <a:ea typeface="微软雅黑" panose="020B0503020204020204" charset="-122"/>
                <a:cs typeface="微软雅黑" panose="020B0503020204020204" charset="-122"/>
              </a:rPr>
              <a:t>业</a:t>
            </a:r>
            <a:endPar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28" name="文本框 27">
            <a:hlinkClick r:id=""/>
          </p:cNvPr>
          <p:cNvSpPr txBox="1"/>
          <p:nvPr>
            <p:custDataLst>
              <p:tags r:id="rId6"/>
            </p:custDataLst>
          </p:nvPr>
        </p:nvSpPr>
        <p:spPr>
          <a:xfrm>
            <a:off x="1290955" y="810260"/>
            <a:ext cx="4909185" cy="398780"/>
          </a:xfrm>
          <a:prstGeom prst="rect">
            <a:avLst/>
          </a:prstGeom>
          <a:noFill/>
        </p:spPr>
        <p:txBody>
          <a:bodyPr wrap="square" rtlCol="0">
            <a:spAutoFit/>
            <a:scene3d>
              <a:camera prst="orthographicFront"/>
              <a:lightRig rig="threePt" dir="t"/>
            </a:scene3d>
          </a:bodyPr>
          <a:lstStyle/>
          <a:p>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一、优</a:t>
            </a:r>
            <a:r>
              <a:rPr lang="zh-CN" altLang="en-US" sz="2000" b="1" dirty="0" smtClean="0">
                <a:solidFill>
                  <a:srgbClr val="0E477F"/>
                </a:solidFill>
                <a:effectLst/>
                <a:latin typeface="微软雅黑" panose="020B0503020204020204" charset="-122"/>
                <a:ea typeface="微软雅黑" panose="020B0503020204020204" charset="-122"/>
                <a:cs typeface="微软雅黑" panose="020B0503020204020204" charset="-122"/>
              </a:rPr>
              <a:t>质</a:t>
            </a:r>
            <a:r>
              <a:rPr lang="zh-CN" altLang="en-US" sz="2000" b="1" dirty="0" smtClean="0">
                <a:solidFill>
                  <a:srgbClr val="0E477F"/>
                </a:solidFill>
                <a:latin typeface="微软雅黑" panose="020B0503020204020204" charset="-122"/>
                <a:ea typeface="微软雅黑" panose="020B0503020204020204" charset="-122"/>
                <a:cs typeface="微软雅黑" panose="020B0503020204020204" charset="-122"/>
              </a:rPr>
              <a:t>企业类别</a:t>
            </a:r>
            <a:endPar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29" name="文本框 28">
            <a:hlinkClick r:id=""/>
          </p:cNvPr>
          <p:cNvSpPr txBox="1"/>
          <p:nvPr>
            <p:custDataLst>
              <p:tags r:id="rId7"/>
            </p:custDataLst>
          </p:nvPr>
        </p:nvSpPr>
        <p:spPr>
          <a:xfrm>
            <a:off x="1290955" y="1891030"/>
            <a:ext cx="4909185" cy="398780"/>
          </a:xfrm>
          <a:prstGeom prst="rect">
            <a:avLst/>
          </a:prstGeom>
          <a:noFill/>
        </p:spPr>
        <p:txBody>
          <a:bodyPr wrap="square" rtlCol="0">
            <a:spAutoFit/>
            <a:scene3d>
              <a:camera prst="orthographicFront"/>
              <a:lightRig rig="threePt" dir="t"/>
            </a:scene3d>
          </a:bodyPr>
          <a:lstStyle/>
          <a:p>
            <a:pPr algn="l">
              <a:buClrTx/>
              <a:buSzTx/>
              <a:buFontTx/>
            </a:pPr>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三、创新型中小企</a:t>
            </a:r>
            <a:r>
              <a:rPr lang="zh-CN" altLang="en-US" sz="2000" b="1" dirty="0" smtClean="0">
                <a:solidFill>
                  <a:srgbClr val="0E477F"/>
                </a:solidFill>
                <a:effectLst/>
                <a:latin typeface="微软雅黑" panose="020B0503020204020204" charset="-122"/>
                <a:ea typeface="微软雅黑" panose="020B0503020204020204" charset="-122"/>
                <a:cs typeface="微软雅黑" panose="020B0503020204020204" charset="-122"/>
              </a:rPr>
              <a:t>业</a:t>
            </a:r>
            <a:endPar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30" name="文本框 29">
            <a:hlinkClick r:id=""/>
          </p:cNvPr>
          <p:cNvSpPr txBox="1"/>
          <p:nvPr>
            <p:custDataLst>
              <p:tags r:id="rId8"/>
            </p:custDataLst>
          </p:nvPr>
        </p:nvSpPr>
        <p:spPr>
          <a:xfrm>
            <a:off x="1290955" y="1350645"/>
            <a:ext cx="4909185" cy="398780"/>
          </a:xfrm>
          <a:prstGeom prst="rect">
            <a:avLst/>
          </a:prstGeom>
          <a:noFill/>
        </p:spPr>
        <p:txBody>
          <a:bodyPr wrap="square" rtlCol="0">
            <a:spAutoFit/>
            <a:scene3d>
              <a:camera prst="orthographicFront"/>
              <a:lightRig rig="threePt" dir="t"/>
            </a:scene3d>
          </a:bodyPr>
          <a:lstStyle/>
          <a:p>
            <a:pPr algn="l">
              <a:buClrTx/>
              <a:buSzTx/>
              <a:buFontTx/>
              <a:defRPr/>
            </a:pPr>
            <a:r>
              <a:rPr lang="zh-CN" altLang="en-US" sz="2000" b="1">
                <a:solidFill>
                  <a:srgbClr val="0E477F"/>
                </a:solidFill>
                <a:effectLst/>
                <a:latin typeface="微软雅黑" panose="020B0503020204020204" charset="-122"/>
                <a:ea typeface="微软雅黑" panose="020B0503020204020204" charset="-122"/>
                <a:cs typeface="微软雅黑" panose="020B0503020204020204" charset="-122"/>
              </a:rPr>
              <a:t>二、相关政策支持</a:t>
            </a:r>
            <a:endParaRPr lang="zh-CN" altLang="en-US" sz="2000" b="1">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31" name="文本框 30">
            <a:hlinkClick r:id="rId3" action="ppaction://hlinksldjump"/>
          </p:cNvPr>
          <p:cNvSpPr txBox="1"/>
          <p:nvPr>
            <p:custDataLst>
              <p:tags r:id="rId9"/>
            </p:custDataLst>
          </p:nvPr>
        </p:nvSpPr>
        <p:spPr>
          <a:xfrm>
            <a:off x="1290955" y="3512185"/>
            <a:ext cx="4944110" cy="398780"/>
          </a:xfrm>
          <a:prstGeom prst="rect">
            <a:avLst/>
          </a:prstGeom>
          <a:noFill/>
        </p:spPr>
        <p:txBody>
          <a:bodyPr wrap="square" rtlCol="0">
            <a:spAutoFit/>
            <a:scene3d>
              <a:camera prst="orthographicFront"/>
              <a:lightRig rig="threePt" dir="t"/>
            </a:scene3d>
          </a:bodyPr>
          <a:lstStyle/>
          <a:p>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六、制造业单项冠军</a:t>
            </a:r>
            <a:endPar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sp>
        <p:nvSpPr>
          <p:cNvPr id="32" name="文本框 31">
            <a:hlinkClick r:id="rId3" action="ppaction://hlinksldjump"/>
          </p:cNvPr>
          <p:cNvSpPr txBox="1"/>
          <p:nvPr>
            <p:custDataLst>
              <p:tags r:id="rId10"/>
            </p:custDataLst>
          </p:nvPr>
        </p:nvSpPr>
        <p:spPr>
          <a:xfrm>
            <a:off x="1290955" y="4052570"/>
            <a:ext cx="4944110" cy="398780"/>
          </a:xfrm>
          <a:prstGeom prst="rect">
            <a:avLst/>
          </a:prstGeom>
          <a:noFill/>
        </p:spPr>
        <p:txBody>
          <a:bodyPr wrap="square" rtlCol="0">
            <a:spAutoFit/>
            <a:scene3d>
              <a:camera prst="orthographicFront"/>
              <a:lightRig rig="threePt" dir="t"/>
            </a:scene3d>
          </a:bodyPr>
          <a:lstStyle/>
          <a:p>
            <a:r>
              <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rPr>
              <a:t>七、注意事项</a:t>
            </a:r>
            <a:endParaRPr lang="zh-CN" altLang="en-US" sz="2000" b="1" dirty="0">
              <a:solidFill>
                <a:srgbClr val="0E477F"/>
              </a:solidFill>
              <a:effectLst/>
              <a:latin typeface="微软雅黑" panose="020B0503020204020204" charset="-122"/>
              <a:ea typeface="微软雅黑" panose="020B0503020204020204" charset="-122"/>
              <a:cs typeface="微软雅黑" panose="020B0503020204020204" charset="-122"/>
            </a:endParaRPr>
          </a:p>
        </p:txBody>
      </p:sp>
      <p:grpSp>
        <p:nvGrpSpPr>
          <p:cNvPr id="3012" name="组合 3012"/>
          <p:cNvGrpSpPr/>
          <p:nvPr/>
        </p:nvGrpSpPr>
        <p:grpSpPr>
          <a:xfrm>
            <a:off x="5605463" y="1186312"/>
            <a:ext cx="3543300" cy="3957638"/>
            <a:chOff x="14947900" y="3162300"/>
            <a:chExt cx="9448800" cy="10553700"/>
          </a:xfrm>
        </p:grpSpPr>
        <p:pic>
          <p:nvPicPr>
            <p:cNvPr id="3014" name="image 3014"/>
            <p:cNvPicPr>
              <a:picLocks noChangeAspect="1"/>
            </p:cNvPicPr>
            <p:nvPr>
              <p:custDataLst>
                <p:tags r:id="rId11"/>
              </p:custDataLst>
            </p:nvPr>
          </p:nvPicPr>
          <p:blipFill>
            <a:blip r:embed="rId12" cstate="print">
              <a:alphaModFix amt="15000"/>
            </a:blip>
            <a:srcRect/>
            <a:stretch>
              <a:fillRect/>
            </a:stretch>
          </p:blipFill>
          <p:spPr>
            <a:xfrm>
              <a:off x="15213753" y="4533053"/>
              <a:ext cx="9169400" cy="9182100"/>
            </a:xfrm>
            <a:prstGeom prst="rect">
              <a:avLst/>
            </a:prstGeom>
          </p:spPr>
        </p:pic>
        <p:pic>
          <p:nvPicPr>
            <p:cNvPr id="3015" name="image 3015"/>
            <p:cNvPicPr>
              <a:picLocks noChangeAspect="1"/>
            </p:cNvPicPr>
            <p:nvPr>
              <p:custDataLst>
                <p:tags r:id="rId13"/>
              </p:custDataLst>
            </p:nvPr>
          </p:nvPicPr>
          <p:blipFill>
            <a:blip r:embed="rId14" cstate="print"/>
            <a:srcRect/>
            <a:stretch>
              <a:fillRect/>
            </a:stretch>
          </p:blipFill>
          <p:spPr>
            <a:xfrm>
              <a:off x="14947900" y="10223500"/>
              <a:ext cx="4051300" cy="3492500"/>
            </a:xfrm>
            <a:prstGeom prst="rect">
              <a:avLst/>
            </a:prstGeom>
          </p:spPr>
        </p:pic>
        <p:pic>
          <p:nvPicPr>
            <p:cNvPr id="3016" name="image 3016"/>
            <p:cNvPicPr>
              <a:picLocks noChangeAspect="1"/>
            </p:cNvPicPr>
            <p:nvPr>
              <p:custDataLst>
                <p:tags r:id="rId15"/>
              </p:custDataLst>
            </p:nvPr>
          </p:nvPicPr>
          <p:blipFill>
            <a:blip r:embed="rId16" cstate="print"/>
            <a:srcRect/>
            <a:stretch>
              <a:fillRect/>
            </a:stretch>
          </p:blipFill>
          <p:spPr>
            <a:xfrm>
              <a:off x="22174200" y="4864100"/>
              <a:ext cx="2222500" cy="2222500"/>
            </a:xfrm>
            <a:prstGeom prst="rect">
              <a:avLst/>
            </a:prstGeom>
          </p:spPr>
        </p:pic>
        <p:pic>
          <p:nvPicPr>
            <p:cNvPr id="3017" name="image 3017"/>
            <p:cNvPicPr>
              <a:picLocks noChangeAspect="1"/>
            </p:cNvPicPr>
            <p:nvPr>
              <p:custDataLst>
                <p:tags r:id="rId17"/>
              </p:custDataLst>
            </p:nvPr>
          </p:nvPicPr>
          <p:blipFill>
            <a:blip r:embed="rId18" cstate="print"/>
            <a:srcRect/>
            <a:stretch>
              <a:fillRect/>
            </a:stretch>
          </p:blipFill>
          <p:spPr>
            <a:xfrm>
              <a:off x="20713700" y="3162300"/>
              <a:ext cx="3670300" cy="367030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695054" y="1290042"/>
            <a:ext cx="5774525" cy="2968625"/>
          </a:xfrm>
          <a:prstGeom prst="rect">
            <a:avLst/>
          </a:prstGeom>
          <a:noFill/>
          <a:ln w="9525">
            <a:noFill/>
          </a:ln>
        </p:spPr>
        <p:txBody>
          <a:bodyPr wrap="square">
            <a:spAutoFit/>
          </a:bodyPr>
          <a:lstStyle/>
          <a:p>
            <a:pPr indent="-457200" fontAlgn="auto">
              <a:lnSpc>
                <a:spcPct val="18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三）</a:t>
            </a:r>
            <a:r>
              <a:rPr sz="1300" b="1" dirty="0">
                <a:latin typeface="微软雅黑" panose="020B0503020204020204" charset="-122"/>
                <a:ea typeface="微软雅黑" panose="020B0503020204020204" charset="-122"/>
                <a:cs typeface="微软雅黑" panose="020B0503020204020204" charset="-122"/>
                <a:sym typeface="+mn-ea"/>
              </a:rPr>
              <a:t>专业化指标</a:t>
            </a:r>
            <a:r>
              <a:rPr sz="1300" dirty="0">
                <a:latin typeface="微软雅黑" panose="020B0503020204020204" charset="-122"/>
                <a:ea typeface="微软雅黑" panose="020B0503020204020204" charset="-122"/>
                <a:cs typeface="微软雅黑" panose="020B0503020204020204" charset="-122"/>
                <a:sym typeface="+mn-ea"/>
              </a:rPr>
              <a:t>（满分30分）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5.主导产品所属领域情况（满分10分）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A.属于《战略性新兴产业分类》（10分）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B.属于其他领域（5分）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sz="1300" dirty="0" smtClean="0">
                <a:latin typeface="微软雅黑" panose="020B0503020204020204" charset="-122"/>
                <a:ea typeface="微软雅黑" panose="020B0503020204020204" charset="-122"/>
                <a:cs typeface="微软雅黑" panose="020B0503020204020204" charset="-122"/>
                <a:sym typeface="+mn-ea"/>
              </a:rPr>
              <a:t>    </a:t>
            </a:r>
            <a:r>
              <a:rPr sz="1300" dirty="0" smtClean="0">
                <a:latin typeface="微软雅黑" panose="020B0503020204020204" charset="-122"/>
                <a:ea typeface="微软雅黑" panose="020B0503020204020204" charset="-122"/>
                <a:cs typeface="微软雅黑" panose="020B0503020204020204" charset="-122"/>
                <a:sym typeface="+mn-ea"/>
              </a:rPr>
              <a:t> </a:t>
            </a:r>
            <a:r>
              <a:rPr sz="1300" dirty="0">
                <a:latin typeface="微软雅黑" panose="020B0503020204020204" charset="-122"/>
                <a:ea typeface="微软雅黑" panose="020B0503020204020204" charset="-122"/>
                <a:cs typeface="微软雅黑" panose="020B0503020204020204" charset="-122"/>
                <a:sym typeface="+mn-ea"/>
              </a:rPr>
              <a:t>6.上年度主营业务收入总额占营业收入总额比重（满分20分）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70%以上（20分）      B. 60%-70%（15分）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55%-60%（10分）      D. 50%-55%（5分）      E. 50%以下（0分</a:t>
            </a:r>
            <a:r>
              <a:rPr sz="1300" dirty="0" smtClean="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986898" y="546445"/>
            <a:ext cx="28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080757"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创新型中小企业评价标准</a:t>
            </a:r>
            <a:endPar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88"/>
          <p:cNvSpPr/>
          <p:nvPr/>
        </p:nvSpPr>
        <p:spPr>
          <a:xfrm>
            <a:off x="1078669" y="3724886"/>
            <a:ext cx="6984676" cy="3319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006285" y="1123785"/>
            <a:ext cx="7200000" cy="2968625"/>
          </a:xfrm>
          <a:prstGeom prst="rect">
            <a:avLst/>
          </a:prstGeom>
          <a:noFill/>
          <a:ln w="9525">
            <a:noFill/>
          </a:ln>
        </p:spPr>
        <p:txBody>
          <a:bodyPr wrap="square">
            <a:spAutoFit/>
          </a:bodyPr>
          <a:lstStyle/>
          <a:p>
            <a:pPr indent="-457200" fontAlgn="auto">
              <a:lnSpc>
                <a:spcPct val="180000"/>
              </a:lnSpc>
              <a:spcAft>
                <a:spcPts val="0"/>
              </a:spcAft>
            </a:pPr>
            <a:r>
              <a:rPr sz="1300" b="1" dirty="0" err="1" smtClean="0">
                <a:latin typeface="微软雅黑" panose="020B0503020204020204" charset="-122"/>
                <a:ea typeface="微软雅黑" panose="020B0503020204020204" charset="-122"/>
                <a:cs typeface="微软雅黑" panose="020B0503020204020204" charset="-122"/>
                <a:sym typeface="+mn-ea"/>
              </a:rPr>
              <a:t>创新型中小企业评价</a:t>
            </a:r>
            <a:r>
              <a:rPr sz="1300" dirty="0" err="1">
                <a:latin typeface="微软雅黑" panose="020B0503020204020204" charset="-122"/>
                <a:ea typeface="微软雅黑" panose="020B0503020204020204" charset="-122"/>
                <a:cs typeface="微软雅黑" panose="020B0503020204020204" charset="-122"/>
                <a:sym typeface="+mn-ea"/>
              </a:rPr>
              <a:t>，企业常年申报，原则上</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每半年公告</a:t>
            </a:r>
            <a:r>
              <a:rPr sz="1300" dirty="0" err="1">
                <a:latin typeface="微软雅黑" panose="020B0503020204020204" charset="-122"/>
                <a:ea typeface="微软雅黑" panose="020B0503020204020204" charset="-122"/>
                <a:cs typeface="微软雅黑" panose="020B0503020204020204" charset="-122"/>
                <a:sym typeface="+mn-ea"/>
              </a:rPr>
              <a:t>一次</a:t>
            </a:r>
            <a:r>
              <a:rPr lang="zh-CN" sz="1300" dirty="0">
                <a:latin typeface="微软雅黑" panose="020B0503020204020204" charset="-122"/>
                <a:ea typeface="微软雅黑" panose="020B0503020204020204" charset="-122"/>
                <a:cs typeface="微软雅黑" panose="020B0503020204020204" charset="-122"/>
                <a:sym typeface="+mn-ea"/>
              </a:rPr>
              <a:t>。具体程序如下：</a:t>
            </a:r>
            <a:endParaRPr lang="zh-CN"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 </a:t>
            </a: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zh-CN" altLang="en-US" sz="1300" dirty="0">
                <a:latin typeface="微软雅黑" panose="020B0503020204020204" charset="-122"/>
                <a:ea typeface="微软雅黑" panose="020B0503020204020204" charset="-122"/>
                <a:cs typeface="微软雅黑" panose="020B0503020204020204" charset="-122"/>
                <a:sym typeface="+mn-ea"/>
              </a:rPr>
              <a:t>一、各区县中小企业主管部门负责组织，</a:t>
            </a:r>
            <a:r>
              <a:rPr lang="zh-CN" altLang="en-US" sz="1300" b="1" dirty="0">
                <a:latin typeface="微软雅黑" panose="020B0503020204020204" charset="-122"/>
                <a:ea typeface="微软雅黑" panose="020B0503020204020204" charset="-122"/>
                <a:cs typeface="微软雅黑" panose="020B0503020204020204" charset="-122"/>
                <a:sym typeface="+mn-ea"/>
              </a:rPr>
              <a:t>企业</a:t>
            </a:r>
            <a:r>
              <a:rPr lang="zh-CN" altLang="en-US" sz="1300" dirty="0">
                <a:latin typeface="微软雅黑" panose="020B0503020204020204" charset="-122"/>
                <a:ea typeface="微软雅黑" panose="020B0503020204020204" charset="-122"/>
                <a:cs typeface="微软雅黑" panose="020B0503020204020204" charset="-122"/>
                <a:sym typeface="+mn-ea"/>
              </a:rPr>
              <a:t>按属地原则自愿登录培育平台</a:t>
            </a:r>
            <a:r>
              <a:rPr lang="zh-CN" altLang="en-US" sz="1300" b="1" dirty="0">
                <a:latin typeface="微软雅黑" panose="020B0503020204020204" charset="-122"/>
                <a:ea typeface="微软雅黑" panose="020B0503020204020204" charset="-122"/>
                <a:cs typeface="微软雅黑" panose="020B0503020204020204" charset="-122"/>
                <a:sym typeface="+mn-ea"/>
              </a:rPr>
              <a:t>参与自评</a:t>
            </a:r>
            <a:r>
              <a:rPr lang="zh-CN" altLang="en-US" sz="1300" dirty="0">
                <a:latin typeface="微软雅黑" panose="020B0503020204020204" charset="-122"/>
                <a:ea typeface="微软雅黑" panose="020B0503020204020204" charset="-122"/>
                <a:cs typeface="微软雅黑" panose="020B0503020204020204" charset="-122"/>
                <a:sym typeface="+mn-ea"/>
              </a:rPr>
              <a:t>。</a:t>
            </a:r>
            <a:endParaRPr lang="zh-CN" altLang="en-US"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zh-CN" altLang="en-US" sz="1300" dirty="0">
                <a:latin typeface="微软雅黑" panose="020B0503020204020204" charset="-122"/>
                <a:ea typeface="微软雅黑" panose="020B0503020204020204" charset="-122"/>
                <a:cs typeface="微软雅黑" panose="020B0503020204020204" charset="-122"/>
                <a:sym typeface="+mn-ea"/>
              </a:rPr>
              <a:t>二、</a:t>
            </a:r>
            <a:r>
              <a:rPr lang="zh-CN" altLang="en-US" sz="1300" b="1" dirty="0">
                <a:latin typeface="微软雅黑" panose="020B0503020204020204" charset="-122"/>
                <a:ea typeface="微软雅黑" panose="020B0503020204020204" charset="-122"/>
                <a:cs typeface="微软雅黑" panose="020B0503020204020204" charset="-122"/>
                <a:sym typeface="+mn-ea"/>
              </a:rPr>
              <a:t>区县中小企业主管部门</a:t>
            </a:r>
            <a:r>
              <a:rPr lang="zh-CN" altLang="en-US" sz="1300" dirty="0">
                <a:latin typeface="微软雅黑" panose="020B0503020204020204" charset="-122"/>
                <a:ea typeface="微软雅黑" panose="020B0503020204020204" charset="-122"/>
                <a:cs typeface="微软雅黑" panose="020B0503020204020204" charset="-122"/>
                <a:sym typeface="+mn-ea"/>
              </a:rPr>
              <a:t>按照评价标准，对企业自评信息和相关佐证材料进行审核、实地抽查，对符合评价标准的进行</a:t>
            </a:r>
            <a:r>
              <a:rPr lang="zh-CN" altLang="en-US" sz="1300" b="1" dirty="0">
                <a:latin typeface="微软雅黑" panose="020B0503020204020204" charset="-122"/>
                <a:ea typeface="微软雅黑" panose="020B0503020204020204" charset="-122"/>
                <a:cs typeface="微软雅黑" panose="020B0503020204020204" charset="-122"/>
                <a:sym typeface="+mn-ea"/>
              </a:rPr>
              <a:t>公示</a:t>
            </a:r>
            <a:r>
              <a:rPr lang="zh-CN" altLang="en-US" sz="1300" dirty="0">
                <a:latin typeface="微软雅黑" panose="020B0503020204020204" charset="-122"/>
                <a:ea typeface="微软雅黑" panose="020B0503020204020204" charset="-122"/>
                <a:cs typeface="微软雅黑" panose="020B0503020204020204" charset="-122"/>
                <a:sym typeface="+mn-ea"/>
              </a:rPr>
              <a:t>。</a:t>
            </a:r>
            <a:endParaRPr lang="zh-CN" altLang="en-US"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zh-CN" altLang="en-US" sz="1300" dirty="0">
                <a:latin typeface="微软雅黑" panose="020B0503020204020204" charset="-122"/>
                <a:ea typeface="微软雅黑" panose="020B0503020204020204" charset="-122"/>
                <a:cs typeface="微软雅黑" panose="020B0503020204020204" charset="-122"/>
                <a:sym typeface="+mn-ea"/>
              </a:rPr>
              <a:t>三、公示无异议的，由区县中小企业主管部门分别</a:t>
            </a:r>
            <a:r>
              <a:rPr lang="zh-CN" altLang="en-US" sz="1300" b="1" dirty="0">
                <a:solidFill>
                  <a:srgbClr val="FF0000"/>
                </a:solidFill>
                <a:latin typeface="微软雅黑" panose="020B0503020204020204" charset="-122"/>
                <a:ea typeface="微软雅黑" panose="020B0503020204020204" charset="-122"/>
                <a:cs typeface="微软雅黑" panose="020B0503020204020204" charset="-122"/>
                <a:sym typeface="+mn-ea"/>
              </a:rPr>
              <a:t>于1月10日和7月10日</a:t>
            </a:r>
            <a:r>
              <a:rPr lang="zh-CN" altLang="en-US" sz="1300" dirty="0">
                <a:latin typeface="微软雅黑" panose="020B0503020204020204" charset="-122"/>
                <a:ea typeface="微软雅黑" panose="020B0503020204020204" charset="-122"/>
                <a:cs typeface="微软雅黑" panose="020B0503020204020204" charset="-122"/>
                <a:sym typeface="+mn-ea"/>
              </a:rPr>
              <a:t>前将企业名单报市经济信息委备案。</a:t>
            </a:r>
            <a:endParaRPr lang="zh-CN" altLang="en-US"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en-US" altLang="zh-CN" sz="1300" dirty="0" smtClean="0">
                <a:latin typeface="微软雅黑" panose="020B0503020204020204" charset="-122"/>
                <a:ea typeface="微软雅黑" panose="020B0503020204020204" charset="-122"/>
                <a:cs typeface="微软雅黑" panose="020B0503020204020204" charset="-122"/>
                <a:sym typeface="+mn-ea"/>
              </a:rPr>
              <a:t> </a:t>
            </a:r>
            <a:r>
              <a:rPr lang="zh-CN" altLang="en-US" sz="1300" dirty="0" smtClean="0">
                <a:latin typeface="微软雅黑" panose="020B0503020204020204" charset="-122"/>
                <a:ea typeface="微软雅黑" panose="020B0503020204020204" charset="-122"/>
                <a:cs typeface="微软雅黑" panose="020B0503020204020204" charset="-122"/>
                <a:sym typeface="+mn-ea"/>
              </a:rPr>
              <a:t>四</a:t>
            </a:r>
            <a:r>
              <a:rPr lang="zh-CN" altLang="en-US" sz="1300" dirty="0">
                <a:latin typeface="微软雅黑" panose="020B0503020204020204" charset="-122"/>
                <a:ea typeface="微软雅黑" panose="020B0503020204020204" charset="-122"/>
                <a:cs typeface="微软雅黑" panose="020B0503020204020204" charset="-122"/>
                <a:sym typeface="+mn-ea"/>
              </a:rPr>
              <a:t>、</a:t>
            </a:r>
            <a:r>
              <a:rPr lang="zh-CN" altLang="en-US" sz="1300" b="1" dirty="0">
                <a:latin typeface="微软雅黑" panose="020B0503020204020204" charset="-122"/>
                <a:ea typeface="微软雅黑" panose="020B0503020204020204" charset="-122"/>
                <a:cs typeface="微软雅黑" panose="020B0503020204020204" charset="-122"/>
                <a:sym typeface="+mn-ea"/>
              </a:rPr>
              <a:t>市经济信息委</a:t>
            </a:r>
            <a:r>
              <a:rPr lang="zh-CN" altLang="en-US" sz="1300" dirty="0">
                <a:latin typeface="微软雅黑" panose="020B0503020204020204" charset="-122"/>
                <a:ea typeface="微软雅黑" panose="020B0503020204020204" charset="-122"/>
                <a:cs typeface="微软雅黑" panose="020B0503020204020204" charset="-122"/>
                <a:sym typeface="+mn-ea"/>
              </a:rPr>
              <a:t>汇总各区县报送的创新型中小企业名单，</a:t>
            </a:r>
            <a:r>
              <a:rPr lang="zh-CN" altLang="en-US" sz="1300" b="1" dirty="0">
                <a:latin typeface="微软雅黑" panose="020B0503020204020204" charset="-122"/>
                <a:ea typeface="微软雅黑" panose="020B0503020204020204" charset="-122"/>
                <a:cs typeface="微软雅黑" panose="020B0503020204020204" charset="-122"/>
                <a:sym typeface="+mn-ea"/>
              </a:rPr>
              <a:t>公告</a:t>
            </a:r>
            <a:r>
              <a:rPr lang="zh-CN" altLang="en-US" sz="1300" dirty="0">
                <a:latin typeface="微软雅黑" panose="020B0503020204020204" charset="-122"/>
                <a:ea typeface="微软雅黑" panose="020B0503020204020204" charset="-122"/>
                <a:cs typeface="微软雅黑" panose="020B0503020204020204" charset="-122"/>
                <a:sym typeface="+mn-ea"/>
              </a:rPr>
              <a:t>为重庆市创新型中小企业。</a:t>
            </a:r>
            <a:endParaRPr lang="zh-CN" altLang="en-US" sz="1300" dirty="0">
              <a:latin typeface="微软雅黑" panose="020B0503020204020204" charset="-122"/>
              <a:ea typeface="微软雅黑" panose="020B0503020204020204" charset="-122"/>
              <a:cs typeface="微软雅黑" panose="020B0503020204020204" charset="-122"/>
              <a:sym typeface="+mn-ea"/>
            </a:endParaRPr>
          </a:p>
          <a:p>
            <a:pPr algn="ctr" fontAlgn="auto">
              <a:lnSpc>
                <a:spcPct val="180000"/>
              </a:lnSpc>
              <a:spcBef>
                <a:spcPts val="0"/>
              </a:spcBef>
              <a:spcAft>
                <a:spcPts val="0"/>
              </a:spcAft>
              <a:buClrTx/>
              <a:buSzTx/>
              <a:buFontTx/>
            </a:pPr>
            <a:r>
              <a:rPr lang="en-US" altLang="zh-CN" sz="1300" i="1" dirty="0">
                <a:latin typeface="微软雅黑" panose="020B0503020204020204" charset="-122"/>
                <a:ea typeface="微软雅黑" panose="020B0503020204020204" charset="-122"/>
                <a:cs typeface="微软雅黑" panose="020B0503020204020204" charset="-122"/>
                <a:sym typeface="+mn-ea"/>
              </a:rPr>
              <a:t>     </a:t>
            </a:r>
            <a:r>
              <a:rPr lang="zh-CN" altLang="en-US" sz="1300" i="1" dirty="0">
                <a:latin typeface="微软雅黑" panose="020B0503020204020204" charset="-122"/>
                <a:ea typeface="微软雅黑" panose="020B0503020204020204" charset="-122"/>
                <a:cs typeface="微软雅黑" panose="020B0503020204020204" charset="-122"/>
                <a:sym typeface="+mn-ea"/>
              </a:rPr>
              <a:t>建议：</a:t>
            </a:r>
            <a:r>
              <a:rPr lang="zh-CN" altLang="en-US" sz="1300" b="1" i="1" dirty="0">
                <a:solidFill>
                  <a:srgbClr val="FF0000"/>
                </a:solidFill>
                <a:latin typeface="微软雅黑" panose="020B0503020204020204" charset="-122"/>
                <a:ea typeface="微软雅黑" panose="020B0503020204020204" charset="-122"/>
                <a:cs typeface="微软雅黑" panose="020B0503020204020204" charset="-122"/>
                <a:sym typeface="+mn-ea"/>
              </a:rPr>
              <a:t>尽快申报</a:t>
            </a:r>
            <a:r>
              <a:rPr lang="zh-CN" altLang="en-US" sz="1300" i="1" dirty="0">
                <a:latin typeface="微软雅黑" panose="020B0503020204020204" charset="-122"/>
                <a:ea typeface="微软雅黑" panose="020B0503020204020204" charset="-122"/>
                <a:cs typeface="微软雅黑" panose="020B0503020204020204" charset="-122"/>
                <a:sym typeface="+mn-ea"/>
              </a:rPr>
              <a:t>，可为申报专精特新中小企业做好准备</a:t>
            </a:r>
            <a:endParaRPr lang="zh-CN" altLang="en-US" sz="13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914646" y="415810"/>
            <a:ext cx="33832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a:t>
            </a: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时间及程序</a:t>
            </a:r>
            <a:endPar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9" name="文本框 5"/>
          <p:cNvSpPr txBox="1"/>
          <p:nvPr/>
        </p:nvSpPr>
        <p:spPr>
          <a:xfrm>
            <a:off x="677362" y="1133681"/>
            <a:ext cx="3563164" cy="2973122"/>
          </a:xfrm>
          <a:prstGeom prst="rect">
            <a:avLst/>
          </a:prstGeom>
          <a:noFill/>
          <a:ln w="9525">
            <a:noFill/>
          </a:ln>
        </p:spPr>
        <p:txBody>
          <a:bodyPr wrap="square">
            <a:spAutoFit/>
          </a:bodyPr>
          <a:lstStyle/>
          <a:p>
            <a:pPr indent="215900"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1.202</a:t>
            </a:r>
            <a:r>
              <a:rPr lang="en-US" sz="1300" dirty="0" smtClean="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年12月底缴纳社保人数证明</a:t>
            </a:r>
            <a:r>
              <a:rPr sz="1300" dirty="0" smtClean="0">
                <a:latin typeface="微软雅黑" panose="020B0503020204020204" charset="-122"/>
                <a:ea typeface="微软雅黑" panose="020B0503020204020204" charset="-122"/>
                <a:cs typeface="微软雅黑" panose="020B0503020204020204" charset="-122"/>
                <a:sym typeface="+mn-ea"/>
              </a:rPr>
              <a:t>。</a:t>
            </a: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.国家级、省级科技奖励证书。（</a:t>
            </a:r>
            <a:r>
              <a:rPr sz="1300" dirty="0" err="1">
                <a:latin typeface="微软雅黑" panose="020B0503020204020204" charset="-122"/>
                <a:ea typeface="微软雅黑" panose="020B0503020204020204" charset="-122"/>
                <a:cs typeface="微软雅黑" panose="020B0503020204020204" charset="-122"/>
                <a:sym typeface="+mn-ea"/>
              </a:rPr>
              <a:t>非必需</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3.有效期内的高新技术企业、国家级技术创新示范企业、知识产权优势企业和知识产权示范企业等荣誉证明。（</a:t>
            </a:r>
            <a:r>
              <a:rPr sz="1300" dirty="0" err="1">
                <a:latin typeface="微软雅黑" panose="020B0503020204020204" charset="-122"/>
                <a:ea typeface="微软雅黑" panose="020B0503020204020204" charset="-122"/>
                <a:cs typeface="微软雅黑" panose="020B0503020204020204" charset="-122"/>
                <a:sym typeface="+mn-ea"/>
              </a:rPr>
              <a:t>非必需</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4.市级以上研发机构证明。（</a:t>
            </a:r>
            <a:r>
              <a:rPr sz="1300" dirty="0" err="1">
                <a:latin typeface="微软雅黑" panose="020B0503020204020204" charset="-122"/>
                <a:ea typeface="微软雅黑" panose="020B0503020204020204" charset="-122"/>
                <a:cs typeface="微软雅黑" panose="020B0503020204020204" charset="-122"/>
                <a:sym typeface="+mn-ea"/>
              </a:rPr>
              <a:t>非必需</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5.近三年新增股权融资总额500万元以上佐证材料。（</a:t>
            </a:r>
            <a:r>
              <a:rPr sz="1300" dirty="0" err="1">
                <a:latin typeface="微软雅黑" panose="020B0503020204020204" charset="-122"/>
                <a:ea typeface="微软雅黑" panose="020B0503020204020204" charset="-122"/>
                <a:cs typeface="微软雅黑" panose="020B0503020204020204" charset="-122"/>
                <a:sym typeface="+mn-ea"/>
              </a:rPr>
              <a:t>非必需</a:t>
            </a:r>
            <a:r>
              <a:rPr sz="1300" dirty="0" smtClean="0">
                <a:latin typeface="微软雅黑" panose="020B0503020204020204" charset="-122"/>
                <a:ea typeface="微软雅黑" panose="020B0503020204020204" charset="-122"/>
                <a:cs typeface="微软雅黑" panose="020B0503020204020204" charset="-122"/>
                <a:sym typeface="+mn-ea"/>
              </a:rPr>
              <a:t>）</a:t>
            </a: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2"/>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创新型中小企业评价</a:t>
            </a: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佐证资料清单</a:t>
            </a:r>
            <a:endParaRPr lang="zh-CN"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5"/>
          <p:cNvSpPr txBox="1"/>
          <p:nvPr/>
        </p:nvSpPr>
        <p:spPr>
          <a:xfrm>
            <a:off x="4748619" y="1133681"/>
            <a:ext cx="3670986" cy="2968625"/>
          </a:xfrm>
          <a:prstGeom prst="rect">
            <a:avLst/>
          </a:prstGeom>
          <a:noFill/>
          <a:ln w="9525">
            <a:noFill/>
          </a:ln>
        </p:spPr>
        <p:txBody>
          <a:bodyPr wrap="square">
            <a:spAutoFit/>
          </a:bodyPr>
          <a:lstStyle/>
          <a:p>
            <a:pPr indent="215900"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6</a:t>
            </a:r>
            <a:r>
              <a:rPr sz="1300" dirty="0">
                <a:latin typeface="微软雅黑" panose="020B0503020204020204" charset="-122"/>
                <a:ea typeface="微软雅黑" panose="020B0503020204020204" charset="-122"/>
                <a:cs typeface="微软雅黑" panose="020B0503020204020204" charset="-122"/>
                <a:sym typeface="+mn-ea"/>
              </a:rPr>
              <a:t>.有效知识产权证明材料。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7.上年度研发费用占比、主营业务收入增长率、资产负债率、主营业务收入占比佐证资料。（</a:t>
            </a:r>
            <a:r>
              <a:rPr sz="1300" dirty="0" err="1">
                <a:latin typeface="微软雅黑" panose="020B0503020204020204" charset="-122"/>
                <a:ea typeface="微软雅黑" panose="020B0503020204020204" charset="-122"/>
                <a:cs typeface="微软雅黑" panose="020B0503020204020204" charset="-122"/>
                <a:sym typeface="+mn-ea"/>
              </a:rPr>
              <a:t>可提供</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审计报告、财务报表</a:t>
            </a:r>
            <a:r>
              <a:rPr sz="1300" dirty="0" err="1">
                <a:latin typeface="微软雅黑" panose="020B0503020204020204" charset="-122"/>
                <a:ea typeface="微软雅黑" panose="020B0503020204020204" charset="-122"/>
                <a:cs typeface="微软雅黑" panose="020B0503020204020204" charset="-122"/>
                <a:sym typeface="+mn-ea"/>
              </a:rPr>
              <a:t>等资料</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8.企业主营业务及主导产品情况说明。（不超过500字）</a:t>
            </a:r>
            <a:r>
              <a:rPr lang="en-US" sz="1300" dirty="0">
                <a:latin typeface="微软雅黑" panose="020B0503020204020204" charset="-122"/>
                <a:ea typeface="微软雅黑" panose="020B0503020204020204" charset="-122"/>
                <a:cs typeface="微软雅黑" panose="020B0503020204020204" charset="-122"/>
                <a:sym typeface="+mn-ea"/>
              </a:rPr>
              <a:t> </a:t>
            </a: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9</a:t>
            </a:r>
            <a:r>
              <a:rPr sz="1300" dirty="0">
                <a:latin typeface="微软雅黑" panose="020B0503020204020204" charset="-122"/>
                <a:ea typeface="微软雅黑" panose="020B0503020204020204" charset="-122"/>
                <a:cs typeface="微软雅黑" panose="020B0503020204020204" charset="-122"/>
                <a:sym typeface="+mn-ea"/>
              </a:rPr>
              <a:t>.其他佐证材料。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80000"/>
              </a:lnSpc>
              <a:spcBef>
                <a:spcPts val="0"/>
              </a:spcBef>
              <a:spcAft>
                <a:spcPts val="0"/>
              </a:spcAft>
              <a:buClrTx/>
              <a:buSzTx/>
              <a:buFontTx/>
            </a:pP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5" name="矩形: 圆角 6"/>
          <p:cNvSpPr/>
          <p:nvPr>
            <p:custDataLst>
              <p:tags r:id="rId2"/>
            </p:custDataLst>
          </p:nvPr>
        </p:nvSpPr>
        <p:spPr>
          <a:xfrm>
            <a:off x="3429000" y="1423670"/>
            <a:ext cx="5130165" cy="1645920"/>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3"/>
            </p:custDataLst>
          </p:nvPr>
        </p:nvSpPr>
        <p:spPr>
          <a:xfrm>
            <a:off x="4096987" y="1597025"/>
            <a:ext cx="3669475" cy="1384995"/>
          </a:xfrm>
          <a:prstGeom prst="rect">
            <a:avLst/>
          </a:prstGeom>
          <a:noFill/>
        </p:spPr>
        <p:txBody>
          <a:bodyPr wrap="square" rtlCol="0">
            <a:spAutoFit/>
          </a:bodyPr>
          <a:lstStyle/>
          <a:p>
            <a:pPr algn="l">
              <a:buClrTx/>
              <a:buSzTx/>
              <a:buFontTx/>
            </a:pPr>
            <a:r>
              <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四、专精特</a:t>
            </a: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新</a:t>
            </a:r>
            <a:endParaRPr lang="en-US" altLang="zh-CN"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en-US" altLang="zh-CN"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中小企业</a:t>
            </a:r>
            <a:endPar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矩形: 圆角 14"/>
          <p:cNvSpPr/>
          <p:nvPr>
            <p:custDataLst>
              <p:tags r:id="rId4"/>
            </p:custDataLst>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05840" y="1611714"/>
            <a:ext cx="7200000" cy="3388360"/>
          </a:xfrm>
          <a:prstGeom prst="rect">
            <a:avLst/>
          </a:prstGeom>
          <a:noFill/>
          <a:ln w="9525">
            <a:noFill/>
          </a:ln>
        </p:spPr>
        <p:txBody>
          <a:bodyPr wrap="square">
            <a:spAutoFit/>
          </a:bodyPr>
          <a:lstStyle/>
          <a:p>
            <a:pPr algn="just" fontAlgn="auto">
              <a:lnSpc>
                <a:spcPct val="160000"/>
              </a:lnSpc>
              <a:spcBef>
                <a:spcPts val="0"/>
              </a:spcBef>
              <a:spcAft>
                <a:spcPts val="0"/>
              </a:spcAft>
              <a:buClrTx/>
              <a:buSzTx/>
              <a:buFontTx/>
            </a:pPr>
            <a:r>
              <a:rPr lang="en-US" altLang="zh-CN" sz="1300" b="1" dirty="0" smtClean="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一</a:t>
            </a:r>
            <a:r>
              <a:rPr lang="en-US" altLang="zh-CN"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  </a:t>
            </a:r>
            <a:r>
              <a:rPr lang="zh-CN" altLang="en-US"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条件标准</a:t>
            </a:r>
            <a:r>
              <a:rPr lang="en-US" altLang="zh-CN"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   </a:t>
            </a:r>
            <a:endParaRPr lang="en-US" altLang="zh-CN" sz="13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endParaRPr>
          </a:p>
          <a:p>
            <a:pPr indent="-457200" fontAlgn="auto">
              <a:lnSpc>
                <a:spcPct val="16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1、在</a:t>
            </a:r>
            <a:r>
              <a:rPr lang="zh-CN" sz="1200" dirty="0">
                <a:latin typeface="微软雅黑" panose="020B0503020204020204" charset="-122"/>
                <a:ea typeface="微软雅黑" panose="020B0503020204020204" charset="-122"/>
                <a:cs typeface="微软雅黑" panose="020B0503020204020204" charset="-122"/>
                <a:sym typeface="+mn-ea"/>
              </a:rPr>
              <a:t>重庆市</a:t>
            </a:r>
            <a:r>
              <a:rPr sz="1200" dirty="0" err="1">
                <a:latin typeface="微软雅黑" panose="020B0503020204020204" charset="-122"/>
                <a:ea typeface="微软雅黑" panose="020B0503020204020204" charset="-122"/>
                <a:cs typeface="微软雅黑" panose="020B0503020204020204" charset="-122"/>
                <a:sym typeface="+mn-ea"/>
              </a:rPr>
              <a:t>内工商注册登记、具有</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独立法人</a:t>
            </a:r>
            <a:r>
              <a:rPr sz="1200" dirty="0" err="1">
                <a:latin typeface="微软雅黑" panose="020B0503020204020204" charset="-122"/>
                <a:ea typeface="微软雅黑" panose="020B0503020204020204" charset="-122"/>
                <a:cs typeface="微软雅黑" panose="020B0503020204020204" charset="-122"/>
                <a:sym typeface="+mn-ea"/>
              </a:rPr>
              <a:t>资格</a:t>
            </a:r>
            <a:r>
              <a:rPr lang="en-US" sz="1200" dirty="0" err="1">
                <a:latin typeface="微软雅黑" panose="020B0503020204020204" charset="-122"/>
                <a:ea typeface="微软雅黑" panose="020B0503020204020204" charset="-122"/>
                <a:cs typeface="微软雅黑" panose="020B0503020204020204" charset="-122"/>
                <a:sym typeface="+mn-ea"/>
              </a:rPr>
              <a:t>                     </a:t>
            </a:r>
            <a:r>
              <a:rPr lang="en-US" sz="1200" dirty="0" smtClean="0">
                <a:latin typeface="微软雅黑" panose="020B0503020204020204" charset="-122"/>
                <a:ea typeface="微软雅黑" panose="020B0503020204020204" charset="-122"/>
                <a:cs typeface="微软雅黑" panose="020B0503020204020204" charset="-122"/>
                <a:sym typeface="+mn-ea"/>
              </a:rPr>
              <a:t>  2</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err="1">
                <a:latin typeface="微软雅黑" panose="020B0503020204020204" charset="-122"/>
                <a:ea typeface="微软雅黑" panose="020B0503020204020204" charset="-122"/>
                <a:cs typeface="微软雅黑" panose="020B0503020204020204" charset="-122"/>
                <a:sym typeface="+mn-ea"/>
              </a:rPr>
              <a:t>符合</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《中小企业划型标准规定》</a:t>
            </a:r>
            <a:endParaRPr sz="1200" b="1" dirty="0">
              <a:latin typeface="微软雅黑" panose="020B0503020204020204" charset="-122"/>
              <a:ea typeface="微软雅黑" panose="020B0503020204020204" charset="-122"/>
              <a:cs typeface="微软雅黑" panose="020B0503020204020204" charset="-122"/>
              <a:sym typeface="+mn-ea"/>
            </a:endParaRPr>
          </a:p>
          <a:p>
            <a:pPr marL="457200" lvl="1" indent="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注：文件为</a:t>
            </a:r>
            <a:r>
              <a:rPr lang="en-US" sz="1000" b="1" i="1" dirty="0">
                <a:latin typeface="微软雅黑" panose="020B0503020204020204" charset="-122"/>
                <a:ea typeface="微软雅黑" panose="020B0503020204020204" charset="-122"/>
                <a:cs typeface="微软雅黑" panose="020B0503020204020204" charset="-122"/>
                <a:sym typeface="+mn-ea"/>
              </a:rPr>
              <a:t>工信部联企业〔2011〕300号</a:t>
            </a:r>
            <a:r>
              <a:rPr lang="zh-CN" sz="1000" i="1" dirty="0">
                <a:latin typeface="微软雅黑" panose="020B0503020204020204" charset="-122"/>
                <a:ea typeface="微软雅黑" panose="020B0503020204020204" charset="-122"/>
                <a:cs typeface="微软雅黑" panose="020B0503020204020204" charset="-122"/>
                <a:sym typeface="+mn-ea"/>
              </a:rPr>
              <a:t>，中小企业划分为中型、小型、微型三种类型</a:t>
            </a:r>
            <a:endParaRPr sz="1000" i="1"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6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en-US" sz="1200" dirty="0">
                <a:latin typeface="微软雅黑" panose="020B0503020204020204" charset="-122"/>
                <a:ea typeface="微软雅黑" panose="020B0503020204020204" charset="-122"/>
                <a:cs typeface="微软雅黑" panose="020B0503020204020204" charset="-122"/>
                <a:sym typeface="+mn-ea"/>
              </a:rPr>
              <a:t> 3</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a:latin typeface="微软雅黑" panose="020B0503020204020204" charset="-122"/>
                <a:ea typeface="微软雅黑" panose="020B0503020204020204" charset="-122"/>
                <a:cs typeface="微软雅黑" panose="020B0503020204020204" charset="-122"/>
                <a:sym typeface="+mn-ea"/>
              </a:rPr>
              <a:t>企业</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未被列入经营异常名录</a:t>
            </a:r>
            <a:r>
              <a:rPr sz="1200" dirty="0" err="1">
                <a:latin typeface="微软雅黑" panose="020B0503020204020204" charset="-122"/>
                <a:ea typeface="微软雅黑" panose="020B0503020204020204" charset="-122"/>
                <a:cs typeface="微软雅黑" panose="020B0503020204020204" charset="-122"/>
                <a:sym typeface="+mn-ea"/>
              </a:rPr>
              <a:t>或</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严重失信主体名单，</a:t>
            </a:r>
            <a:r>
              <a:rPr sz="1200" dirty="0">
                <a:latin typeface="微软雅黑" panose="020B0503020204020204" charset="-122"/>
                <a:ea typeface="微软雅黑" panose="020B0503020204020204" charset="-122"/>
                <a:cs typeface="微软雅黑" panose="020B0503020204020204" charset="-122"/>
                <a:sym typeface="+mn-ea"/>
              </a:rPr>
              <a:t>提供的产品（服务）</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不属于</a:t>
            </a:r>
            <a:r>
              <a:rPr sz="1200" dirty="0">
                <a:latin typeface="微软雅黑" panose="020B0503020204020204" charset="-122"/>
                <a:ea typeface="微软雅黑" panose="020B0503020204020204" charset="-122"/>
                <a:cs typeface="微软雅黑" panose="020B0503020204020204" charset="-122"/>
                <a:sym typeface="+mn-ea"/>
              </a:rPr>
              <a:t>国家禁止、限制或淘汰类，同时</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近三年未发生</a:t>
            </a:r>
            <a:r>
              <a:rPr sz="1200" dirty="0">
                <a:latin typeface="微软雅黑" panose="020B0503020204020204" charset="-122"/>
                <a:ea typeface="微软雅黑" panose="020B0503020204020204" charset="-122"/>
                <a:cs typeface="微软雅黑" panose="020B0503020204020204" charset="-122"/>
                <a:sym typeface="+mn-ea"/>
              </a:rPr>
              <a:t>重大安全（含网络安全、数据安全）、质量、环境污染等事故以及偷漏税等违法违规行为。</a:t>
            </a:r>
            <a:endParaRPr sz="1200"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300" i="1" dirty="0">
                <a:latin typeface="微软雅黑" panose="020B0503020204020204" charset="-122"/>
                <a:ea typeface="微软雅黑" panose="020B0503020204020204" charset="-122"/>
                <a:cs typeface="微软雅黑" panose="020B0503020204020204" charset="-122"/>
                <a:sym typeface="+mn-ea"/>
              </a:rPr>
              <a:t>        </a:t>
            </a:r>
            <a:r>
              <a:rPr lang="en-US" sz="1000" i="1" dirty="0">
                <a:latin typeface="微软雅黑" panose="020B0503020204020204" charset="-122"/>
                <a:ea typeface="微软雅黑" panose="020B0503020204020204" charset="-122"/>
                <a:cs typeface="微软雅黑" panose="020B0503020204020204" charset="-122"/>
                <a:sym typeface="+mn-ea"/>
              </a:rPr>
              <a:t> 注：1）“被列入经营异常名录”以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国家企业信用信息公示系统(http://www.gsxt.gov.cn)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2）“严重失信主体名单”以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信用中国(http://www.creditchina.gov.cn)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6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3) “</a:t>
            </a:r>
            <a:r>
              <a:rPr lang="en-US" sz="1000" i="1" dirty="0" err="1">
                <a:latin typeface="微软雅黑" panose="020B0503020204020204" charset="-122"/>
                <a:ea typeface="微软雅黑" panose="020B0503020204020204" charset="-122"/>
                <a:cs typeface="微软雅黑" panose="020B0503020204020204" charset="-122"/>
                <a:sym typeface="+mn-ea"/>
              </a:rPr>
              <a:t>重大安全</a:t>
            </a:r>
            <a:r>
              <a:rPr lang="en-US" sz="1000" i="1" dirty="0">
                <a:latin typeface="微软雅黑" panose="020B0503020204020204" charset="-122"/>
                <a:ea typeface="微软雅黑" panose="020B0503020204020204" charset="-122"/>
                <a:cs typeface="微软雅黑" panose="020B0503020204020204" charset="-122"/>
                <a:sym typeface="+mn-ea"/>
              </a:rPr>
              <a:t>(</a:t>
            </a:r>
            <a:r>
              <a:rPr lang="en-US" sz="1000" i="1" dirty="0" err="1">
                <a:latin typeface="微软雅黑" panose="020B0503020204020204" charset="-122"/>
                <a:ea typeface="微软雅黑" panose="020B0503020204020204" charset="-122"/>
                <a:cs typeface="微软雅黑" panose="020B0503020204020204" charset="-122"/>
                <a:sym typeface="+mn-ea"/>
              </a:rPr>
              <a:t>含网络安全、数据安全</a:t>
            </a:r>
            <a:r>
              <a:rPr lang="en-US" sz="1000" i="1" dirty="0">
                <a:latin typeface="微软雅黑" panose="020B0503020204020204" charset="-122"/>
                <a:ea typeface="微软雅黑" panose="020B0503020204020204" charset="-122"/>
                <a:cs typeface="微软雅黑" panose="020B0503020204020204" charset="-122"/>
                <a:sym typeface="+mn-ea"/>
              </a:rPr>
              <a:t>)、质量、环境污染等事故”是指产品安全、生产安全、工程质量安全、环境保护、网络安全等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各级监管部门，</a:t>
            </a:r>
            <a:r>
              <a:rPr lang="en-US" sz="1000" i="1" dirty="0">
                <a:latin typeface="微软雅黑" panose="020B0503020204020204" charset="-122"/>
                <a:ea typeface="微软雅黑" panose="020B0503020204020204" charset="-122"/>
                <a:cs typeface="微软雅黑" panose="020B0503020204020204" charset="-122"/>
                <a:sym typeface="+mn-ea"/>
              </a:rPr>
              <a:t>依据《中华人民共和国安全生产法》《中华人民共和国环境保护法》《生产安全事故报告和调查处理条例》《中华人民共和国网络安全法》《中华人民共和国数据安全法》等法律法规，最高人民法院、最高人民检察院司法解释，部门规章以及地方法规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出具的判定意见。</a:t>
            </a:r>
            <a:endPar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641529" y="15370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1401965"/>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40"/>
          <p:cNvSpPr txBox="1"/>
          <p:nvPr>
            <p:custDataLst>
              <p:tags r:id="rId4"/>
            </p:custDataLst>
          </p:nvPr>
        </p:nvSpPr>
        <p:spPr>
          <a:xfrm>
            <a:off x="2641600" y="370840"/>
            <a:ext cx="3677285" cy="335915"/>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3" name="矩形 2"/>
          <p:cNvSpPr/>
          <p:nvPr>
            <p:custDataLst>
              <p:tags r:id="rId5"/>
            </p:custDataLst>
          </p:nvPr>
        </p:nvSpPr>
        <p:spPr>
          <a:xfrm>
            <a:off x="3143377" y="241185"/>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专精特新中小企业申报对象</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984250" y="775335"/>
            <a:ext cx="8040370" cy="792480"/>
          </a:xfrm>
          <a:prstGeom prst="rect">
            <a:avLst/>
          </a:prstGeom>
          <a:noFill/>
        </p:spPr>
        <p:txBody>
          <a:bodyPr wrap="square" rtlCol="0" anchor="t">
            <a:spAutoFit/>
          </a:bodyPr>
          <a:p>
            <a:pPr algn="just" fontAlgn="auto">
              <a:lnSpc>
                <a:spcPct val="180000"/>
              </a:lnSpc>
              <a:spcBef>
                <a:spcPts val="0"/>
              </a:spcBef>
              <a:spcAft>
                <a:spcPts val="0"/>
              </a:spcAft>
              <a:buClrTx/>
              <a:buSzTx/>
              <a:buFontTx/>
            </a:pPr>
            <a:r>
              <a:rPr lang="zh-CN" sz="1200" dirty="0">
                <a:latin typeface="微软雅黑" panose="020B0503020204020204" charset="-122"/>
                <a:ea typeface="微软雅黑" panose="020B0503020204020204" charset="-122"/>
                <a:cs typeface="微软雅黑" panose="020B0503020204020204" charset="-122"/>
                <a:sym typeface="+mn-ea"/>
              </a:rPr>
              <a:t>原则上应为已公告的</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重庆市创新型中小企业</a:t>
            </a:r>
            <a:r>
              <a:rPr lang="zh-CN" sz="1200" dirty="0">
                <a:latin typeface="微软雅黑" panose="020B0503020204020204" charset="-122"/>
                <a:ea typeface="微软雅黑" panose="020B0503020204020204" charset="-122"/>
                <a:cs typeface="微软雅黑" panose="020B0503020204020204" charset="-122"/>
                <a:sym typeface="+mn-ea"/>
              </a:rPr>
              <a:t>。 </a:t>
            </a:r>
            <a:endParaRPr lang="zh-CN"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20000"/>
              </a:lnSpc>
              <a:spcBef>
                <a:spcPts val="0"/>
              </a:spcBef>
              <a:spcAft>
                <a:spcPts val="0"/>
              </a:spcAft>
              <a:buClrTx/>
              <a:buSzTx/>
              <a:buFontTx/>
            </a:pPr>
            <a:r>
              <a:rPr lang="en-US" sz="1000" i="1" dirty="0">
                <a:latin typeface="微软雅黑" panose="020B0503020204020204" charset="-122"/>
                <a:ea typeface="微软雅黑" panose="020B0503020204020204" charset="-122"/>
                <a:cs typeface="微软雅黑" panose="020B0503020204020204" charset="-122"/>
                <a:sym typeface="+mn-ea"/>
              </a:rPr>
              <a:t> 注：有效期内的市级专精特新中小企业、国家级专精特新“小巨人”企业不再申报。</a:t>
            </a:r>
            <a:r>
              <a:rPr lang="zh-CN" altLang="en-US" sz="1000" i="1" dirty="0">
                <a:latin typeface="微软雅黑" panose="020B0503020204020204" charset="-122"/>
                <a:ea typeface="微软雅黑" panose="020B0503020204020204" charset="-122"/>
                <a:cs typeface="微软雅黑" panose="020B0503020204020204" charset="-122"/>
                <a:sym typeface="+mn-ea"/>
              </a:rPr>
              <a:t>尚未成为创新型中小企业的，须先在申报系统申报创新型中小企业，经区县审核通过后再申报专精特新中小企业，</a:t>
            </a:r>
            <a:r>
              <a:rPr lang="zh-CN" altLang="en-US" sz="1000" i="1" dirty="0">
                <a:solidFill>
                  <a:srgbClr val="FF0000"/>
                </a:solidFill>
                <a:latin typeface="微软雅黑" panose="020B0503020204020204" charset="-122"/>
                <a:ea typeface="微软雅黑" panose="020B0503020204020204" charset="-122"/>
                <a:cs typeface="微软雅黑" panose="020B0503020204020204" charset="-122"/>
                <a:sym typeface="+mn-ea"/>
              </a:rPr>
              <a:t>注意保持数据一致。</a:t>
            </a:r>
            <a:endParaRPr lang="zh-CN" altLang="en-US" sz="1000"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4410" y="1273335"/>
            <a:ext cx="7155180" cy="2553970"/>
          </a:xfrm>
          <a:prstGeom prst="rect">
            <a:avLst/>
          </a:prstGeom>
          <a:noFill/>
          <a:ln w="9525">
            <a:noFill/>
          </a:ln>
        </p:spPr>
        <p:txBody>
          <a:bodyPr wrap="square">
            <a:spAutoFit/>
          </a:bodyPr>
          <a:lstStyle/>
          <a:p>
            <a:pPr indent="-457200" fontAlgn="auto">
              <a:lnSpc>
                <a:spcPct val="180000"/>
              </a:lnSpc>
              <a:spcAft>
                <a:spcPts val="0"/>
              </a:spcAft>
            </a:pPr>
            <a:r>
              <a:rPr lang="en-US" sz="1300" dirty="0" smtClean="0">
                <a:latin typeface="微软雅黑" panose="020B0503020204020204" charset="-122"/>
                <a:ea typeface="微软雅黑" panose="020B0503020204020204" charset="-122"/>
                <a:cs typeface="微软雅黑" panose="020B0503020204020204" charset="-122"/>
                <a:sym typeface="+mn-ea"/>
              </a:rPr>
              <a:t>4</a:t>
            </a:r>
            <a:r>
              <a:rPr lang="zh-CN" altLang="en-US" sz="1300" dirty="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同时</a:t>
            </a:r>
            <a:r>
              <a:rPr sz="1300" dirty="0" err="1">
                <a:latin typeface="微软雅黑" panose="020B0503020204020204" charset="-122"/>
                <a:ea typeface="微软雅黑" panose="020B0503020204020204" charset="-122"/>
                <a:cs typeface="微软雅黑" panose="020B0503020204020204" charset="-122"/>
                <a:sym typeface="+mn-ea"/>
              </a:rPr>
              <a:t>满足以下四项条件即视为满足认定条件</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一）从事特定细分市场时间达到</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2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年</a:t>
            </a:r>
            <a:r>
              <a:rPr sz="1300" dirty="0" err="1">
                <a:latin typeface="微软雅黑" panose="020B0503020204020204" charset="-122"/>
                <a:ea typeface="微软雅黑" panose="020B0503020204020204" charset="-122"/>
                <a:cs typeface="微软雅黑" panose="020B0503020204020204" charset="-122"/>
                <a:sym typeface="+mn-ea"/>
              </a:rPr>
              <a:t>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二）上年度研发费用总额不低于</a:t>
            </a:r>
            <a:r>
              <a:rPr sz="1300" dirty="0">
                <a:latin typeface="微软雅黑" panose="020B0503020204020204" charset="-122"/>
                <a:ea typeface="微软雅黑" panose="020B0503020204020204" charset="-122"/>
                <a:cs typeface="微软雅黑" panose="020B0503020204020204" charset="-122"/>
                <a:sym typeface="+mn-ea"/>
              </a:rPr>
              <a:t> </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100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万元，且</a:t>
            </a:r>
            <a:r>
              <a:rPr sz="1300" dirty="0" err="1">
                <a:latin typeface="微软雅黑" panose="020B0503020204020204" charset="-122"/>
                <a:ea typeface="微软雅黑" panose="020B0503020204020204" charset="-122"/>
                <a:cs typeface="微软雅黑" panose="020B0503020204020204" charset="-122"/>
                <a:sym typeface="+mn-ea"/>
              </a:rPr>
              <a:t>占营业收入总额比重</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不低于</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3%</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三）上年度</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营业收入</a:t>
            </a:r>
            <a:r>
              <a:rPr sz="1300" dirty="0" err="1">
                <a:latin typeface="微软雅黑" panose="020B0503020204020204" charset="-122"/>
                <a:ea typeface="微软雅黑" panose="020B0503020204020204" charset="-122"/>
                <a:cs typeface="微软雅黑" panose="020B0503020204020204" charset="-122"/>
                <a:sym typeface="+mn-ea"/>
              </a:rPr>
              <a:t>总额在</a:t>
            </a:r>
            <a:r>
              <a:rPr sz="1300" dirty="0">
                <a:latin typeface="微软雅黑" panose="020B0503020204020204" charset="-122"/>
                <a:ea typeface="微软雅黑" panose="020B0503020204020204" charset="-122"/>
                <a:cs typeface="微软雅黑" panose="020B0503020204020204" charset="-122"/>
                <a:sym typeface="+mn-ea"/>
              </a:rPr>
              <a:t>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1000 万元以上</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或</a:t>
            </a:r>
            <a:r>
              <a:rPr sz="1300" dirty="0" err="1">
                <a:latin typeface="微软雅黑" panose="020B0503020204020204" charset="-122"/>
                <a:ea typeface="微软雅黑" panose="020B0503020204020204" charset="-122"/>
                <a:cs typeface="微软雅黑" panose="020B0503020204020204" charset="-122"/>
                <a:sym typeface="+mn-ea"/>
              </a:rPr>
              <a:t>上年度营业收入总额在</a:t>
            </a:r>
            <a:r>
              <a:rPr sz="1300" dirty="0">
                <a:latin typeface="微软雅黑" panose="020B0503020204020204" charset="-122"/>
                <a:ea typeface="微软雅黑" panose="020B0503020204020204" charset="-122"/>
                <a:cs typeface="微软雅黑" panose="020B0503020204020204" charset="-122"/>
                <a:sym typeface="+mn-ea"/>
              </a:rPr>
              <a:t>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1000 万元以下</a:t>
            </a:r>
            <a:r>
              <a:rPr sz="1300" dirty="0" err="1">
                <a:latin typeface="微软雅黑" panose="020B0503020204020204" charset="-122"/>
                <a:ea typeface="微软雅黑" panose="020B0503020204020204" charset="-122"/>
                <a:cs typeface="微软雅黑" panose="020B0503020204020204" charset="-122"/>
                <a:sym typeface="+mn-ea"/>
              </a:rPr>
              <a:t>，但</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近 2 年</a:t>
            </a:r>
            <a:r>
              <a:rPr sz="1300" dirty="0" err="1">
                <a:latin typeface="微软雅黑" panose="020B0503020204020204" charset="-122"/>
                <a:ea typeface="微软雅黑" panose="020B0503020204020204" charset="-122"/>
                <a:cs typeface="微软雅黑" panose="020B0503020204020204" charset="-122"/>
                <a:sym typeface="+mn-ea"/>
              </a:rPr>
              <a:t>新增股权融资总额（合格机构投资者的实缴额）</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达到 2000 万元以上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注：“股权融资”是指公司股东稀释部分公司股权给投资人，以增资扩股(出让股权不超过30%)的方式引进新的股东，从而取得公司融资的方式</a:t>
            </a: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4410" y="1009403"/>
            <a:ext cx="7155180" cy="3937635"/>
          </a:xfrm>
          <a:prstGeom prst="rect">
            <a:avLst/>
          </a:prstGeom>
          <a:noFill/>
          <a:ln w="9525">
            <a:noFill/>
          </a:ln>
        </p:spPr>
        <p:txBody>
          <a:bodyPr wrap="square">
            <a:spAutoFit/>
          </a:bodyPr>
          <a:lstStyle/>
          <a:p>
            <a:pPr algn="just"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四）评价得分</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达到 60 分</a:t>
            </a:r>
            <a:r>
              <a:rPr sz="1300" dirty="0" err="1">
                <a:latin typeface="微软雅黑" panose="020B0503020204020204" charset="-122"/>
                <a:ea typeface="微软雅黑" panose="020B0503020204020204" charset="-122"/>
                <a:cs typeface="微软雅黑" panose="020B0503020204020204" charset="-122"/>
                <a:sym typeface="+mn-ea"/>
              </a:rPr>
              <a:t>以上或</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满足下列条件之一</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近三年</a:t>
            </a:r>
            <a:r>
              <a:rPr sz="1300" dirty="0">
                <a:latin typeface="微软雅黑" panose="020B0503020204020204" charset="-122"/>
                <a:ea typeface="微软雅黑" panose="020B0503020204020204" charset="-122"/>
                <a:cs typeface="微软雅黑" panose="020B0503020204020204" charset="-122"/>
                <a:sym typeface="+mn-ea"/>
              </a:rPr>
              <a:t>获得过</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省级科技奖励</a:t>
            </a:r>
            <a:r>
              <a:rPr sz="1300" dirty="0">
                <a:latin typeface="微软雅黑" panose="020B0503020204020204" charset="-122"/>
                <a:ea typeface="微软雅黑" panose="020B0503020204020204" charset="-122"/>
                <a:cs typeface="微软雅黑" panose="020B0503020204020204" charset="-122"/>
                <a:sym typeface="+mn-ea"/>
              </a:rPr>
              <a:t>，并在获奖单位中</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排名前三</a:t>
            </a:r>
            <a:r>
              <a:rPr sz="1300" dirty="0">
                <a:latin typeface="微软雅黑" panose="020B0503020204020204" charset="-122"/>
                <a:ea typeface="微软雅黑" panose="020B0503020204020204" charset="-122"/>
                <a:cs typeface="微软雅黑" panose="020B0503020204020204" charset="-122"/>
                <a:sym typeface="+mn-ea"/>
              </a:rPr>
              <a:t>；或获得</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国家级科技奖励</a:t>
            </a:r>
            <a:r>
              <a:rPr sz="1300" dirty="0">
                <a:latin typeface="微软雅黑" panose="020B0503020204020204" charset="-122"/>
                <a:ea typeface="微软雅黑" panose="020B0503020204020204" charset="-122"/>
                <a:cs typeface="微软雅黑" panose="020B0503020204020204" charset="-122"/>
                <a:sym typeface="+mn-ea"/>
              </a:rPr>
              <a:t>，并在获奖单位中</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排名前五</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zh-CN" sz="1200" i="1" dirty="0">
                <a:latin typeface="微软雅黑" panose="020B0503020204020204" charset="-122"/>
                <a:ea typeface="微软雅黑" panose="020B0503020204020204" charset="-122"/>
                <a:cs typeface="微软雅黑" panose="020B0503020204020204" charset="-122"/>
                <a:sym typeface="+mn-ea"/>
              </a:rPr>
              <a:t>注：</a:t>
            </a:r>
            <a:r>
              <a:rPr sz="1200" i="1" dirty="0">
                <a:latin typeface="微软雅黑" panose="020B0503020204020204" charset="-122"/>
                <a:ea typeface="微软雅黑" panose="020B0503020204020204" charset="-122"/>
                <a:cs typeface="微软雅黑" panose="020B0503020204020204" charset="-122"/>
                <a:sym typeface="+mn-ea"/>
              </a:rPr>
              <a:t>“</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国家级科技奖励</a:t>
            </a:r>
            <a:r>
              <a:rPr sz="1200" i="1" dirty="0">
                <a:latin typeface="微软雅黑" panose="020B0503020204020204" charset="-122"/>
                <a:ea typeface="微软雅黑" panose="020B0503020204020204" charset="-122"/>
                <a:cs typeface="微软雅黑" panose="020B0503020204020204" charset="-122"/>
                <a:sym typeface="+mn-ea"/>
              </a:rPr>
              <a:t>”包括</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国家科学技术进步奖、国家自然科学奖、国家技术发明奖</a:t>
            </a:r>
            <a:r>
              <a:rPr sz="1200" i="1" dirty="0">
                <a:latin typeface="微软雅黑" panose="020B0503020204020204" charset="-122"/>
                <a:ea typeface="微软雅黑" panose="020B0503020204020204" charset="-122"/>
                <a:cs typeface="微软雅黑" panose="020B0503020204020204" charset="-122"/>
                <a:sym typeface="+mn-ea"/>
              </a:rPr>
              <a:t>，以及</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国防科技奖</a:t>
            </a:r>
            <a:r>
              <a:rPr lang="zh-CN" sz="1200" i="1" dirty="0">
                <a:latin typeface="微软雅黑" panose="020B0503020204020204" charset="-122"/>
                <a:ea typeface="微软雅黑" panose="020B0503020204020204" charset="-122"/>
                <a:cs typeface="微软雅黑" panose="020B0503020204020204" charset="-122"/>
                <a:sym typeface="+mn-ea"/>
              </a:rPr>
              <a:t>；</a:t>
            </a:r>
            <a:r>
              <a:rPr lang="en-US" sz="1200" i="1" dirty="0">
                <a:latin typeface="微软雅黑" panose="020B0503020204020204" charset="-122"/>
                <a:ea typeface="微软雅黑" panose="020B0503020204020204" charset="-122"/>
                <a:cs typeface="微软雅黑" panose="020B0503020204020204" charset="-122"/>
                <a:sym typeface="+mn-ea"/>
              </a:rPr>
              <a:t> “</a:t>
            </a:r>
            <a:r>
              <a:rPr 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省级科技奖励</a:t>
            </a:r>
            <a:r>
              <a:rPr lang="en-US" sz="1200" i="1" dirty="0">
                <a:latin typeface="微软雅黑" panose="020B0503020204020204" charset="-122"/>
                <a:ea typeface="微软雅黑" panose="020B0503020204020204" charset="-122"/>
                <a:cs typeface="微软雅黑" panose="020B0503020204020204" charset="-122"/>
                <a:sym typeface="+mn-ea"/>
              </a:rPr>
              <a:t>”包括各省、自治区、直辖市</a:t>
            </a:r>
            <a:r>
              <a:rPr 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科学技术奖的一、二、三等奖</a:t>
            </a:r>
            <a:r>
              <a:rPr lang="zh-CN" altLang="en-US" sz="1200" i="1" dirty="0">
                <a:latin typeface="微软雅黑" panose="020B0503020204020204" charset="-122"/>
                <a:ea typeface="微软雅黑" panose="020B0503020204020204" charset="-122"/>
                <a:cs typeface="微软雅黑" panose="020B0503020204020204" charset="-122"/>
                <a:sym typeface="+mn-ea"/>
              </a:rPr>
              <a:t>。</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2</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.近两年研发费用</a:t>
            </a:r>
            <a:r>
              <a:rPr sz="1300" dirty="0">
                <a:latin typeface="微软雅黑" panose="020B0503020204020204" charset="-122"/>
                <a:ea typeface="微软雅黑" panose="020B0503020204020204" charset="-122"/>
                <a:cs typeface="微软雅黑" panose="020B0503020204020204" charset="-122"/>
                <a:sym typeface="+mn-ea"/>
              </a:rPr>
              <a:t>总额</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均值</a:t>
            </a:r>
            <a:r>
              <a:rPr sz="1300" dirty="0">
                <a:latin typeface="微软雅黑" panose="020B0503020204020204" charset="-122"/>
                <a:ea typeface="微软雅黑" panose="020B0503020204020204" charset="-122"/>
                <a:cs typeface="微软雅黑" panose="020B0503020204020204" charset="-122"/>
                <a:sym typeface="+mn-ea"/>
              </a:rPr>
              <a:t>在</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1000万元以上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3.</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近两年</a:t>
            </a:r>
            <a:r>
              <a:rPr sz="1300" dirty="0">
                <a:latin typeface="微软雅黑" panose="020B0503020204020204" charset="-122"/>
                <a:ea typeface="微软雅黑" panose="020B0503020204020204" charset="-122"/>
                <a:cs typeface="微软雅黑" panose="020B0503020204020204" charset="-122"/>
                <a:sym typeface="+mn-ea"/>
              </a:rPr>
              <a:t>新增股权融资总额（合格机构投资者的实缴额）</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6000万元以上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4.</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近三年</a:t>
            </a:r>
            <a:r>
              <a:rPr sz="1300" dirty="0">
                <a:latin typeface="微软雅黑" panose="020B0503020204020204" charset="-122"/>
                <a:ea typeface="微软雅黑" panose="020B0503020204020204" charset="-122"/>
                <a:cs typeface="微软雅黑" panose="020B0503020204020204" charset="-122"/>
                <a:sym typeface="+mn-ea"/>
              </a:rPr>
              <a:t>进入“</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创客中国”</a:t>
            </a:r>
            <a:r>
              <a:rPr sz="1300" dirty="0">
                <a:latin typeface="微软雅黑" panose="020B0503020204020204" charset="-122"/>
                <a:ea typeface="微软雅黑" panose="020B0503020204020204" charset="-122"/>
                <a:cs typeface="微软雅黑" panose="020B0503020204020204" charset="-122"/>
                <a:sym typeface="+mn-ea"/>
              </a:rPr>
              <a:t>中小企业创新创业大赛全国500强企业组名单。</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注：创客中国”中小企业创新创业大赛</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全国500强、50强企业</a:t>
            </a:r>
            <a:r>
              <a:rPr lang="en-US" altLang="zh-CN" sz="1200" i="1" dirty="0">
                <a:latin typeface="微软雅黑" panose="020B0503020204020204" charset="-122"/>
                <a:ea typeface="微软雅黑" panose="020B0503020204020204" charset="-122"/>
                <a:cs typeface="微软雅黑" panose="020B0503020204020204" charset="-122"/>
                <a:sym typeface="+mn-ea"/>
              </a:rPr>
              <a:t>组名单是指该大赛</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2021</a:t>
            </a:r>
            <a:r>
              <a:rPr lang="en-US" altLang="zh-CN" sz="1200" i="1" dirty="0">
                <a:latin typeface="微软雅黑" panose="020B0503020204020204" charset="-122"/>
                <a:ea typeface="微软雅黑" panose="020B0503020204020204" charset="-122"/>
                <a:cs typeface="微软雅黑" panose="020B0503020204020204" charset="-122"/>
                <a:sym typeface="+mn-ea"/>
              </a:rPr>
              <a:t>年以来正式发布的名单。</a:t>
            </a:r>
            <a:endParaRPr lang="en-US" altLang="zh-CN" sz="12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148785" y="1306286"/>
            <a:ext cx="6902681" cy="3328670"/>
          </a:xfrm>
          <a:prstGeom prst="rect">
            <a:avLst/>
          </a:prstGeom>
          <a:noFill/>
          <a:ln w="9525">
            <a:noFill/>
          </a:ln>
        </p:spPr>
        <p:txBody>
          <a:bodyPr wrap="square">
            <a:spAutoFit/>
          </a:bodyPr>
          <a:lstStyle/>
          <a:p>
            <a:pPr indent="-457200" fontAlgn="auto">
              <a:lnSpc>
                <a:spcPct val="180000"/>
              </a:lnSpc>
              <a:spcAft>
                <a:spcPts val="0"/>
              </a:spcAft>
            </a:pPr>
            <a:r>
              <a:rPr lang="zh-CN" sz="13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二</a:t>
            </a:r>
            <a:r>
              <a:rPr sz="1300" b="1" dirty="0">
                <a:solidFill>
                  <a:srgbClr val="0070C0"/>
                </a:solidFill>
                <a:latin typeface="微软雅黑" panose="020B0503020204020204" charset="-122"/>
                <a:ea typeface="微软雅黑" panose="020B0503020204020204" charset="-122"/>
                <a:cs typeface="微软雅黑" panose="020B0503020204020204" charset="-122"/>
                <a:sym typeface="+mn-ea"/>
              </a:rPr>
              <a:t>、</a:t>
            </a:r>
            <a:r>
              <a:rPr sz="1300" b="1" dirty="0" err="1">
                <a:solidFill>
                  <a:srgbClr val="0070C0"/>
                </a:solidFill>
                <a:latin typeface="微软雅黑" panose="020B0503020204020204" charset="-122"/>
                <a:ea typeface="微软雅黑" panose="020B0503020204020204" charset="-122"/>
                <a:cs typeface="微软雅黑" panose="020B0503020204020204" charset="-122"/>
                <a:sym typeface="+mn-ea"/>
              </a:rPr>
              <a:t>评价指标</a:t>
            </a:r>
            <a:endParaRPr sz="13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包括</a:t>
            </a:r>
            <a:r>
              <a:rPr sz="1300" b="1" dirty="0" err="1">
                <a:latin typeface="微软雅黑" panose="020B0503020204020204" charset="-122"/>
                <a:ea typeface="微软雅黑" panose="020B0503020204020204" charset="-122"/>
                <a:cs typeface="微软雅黑" panose="020B0503020204020204" charset="-122"/>
                <a:sym typeface="+mn-ea"/>
              </a:rPr>
              <a:t>专业化</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latin typeface="微软雅黑" panose="020B0503020204020204" charset="-122"/>
                <a:ea typeface="微软雅黑" panose="020B0503020204020204" charset="-122"/>
                <a:cs typeface="微软雅黑" panose="020B0503020204020204" charset="-122"/>
                <a:sym typeface="+mn-ea"/>
              </a:rPr>
              <a:t>精细化</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latin typeface="微软雅黑" panose="020B0503020204020204" charset="-122"/>
                <a:ea typeface="微软雅黑" panose="020B0503020204020204" charset="-122"/>
                <a:cs typeface="微软雅黑" panose="020B0503020204020204" charset="-122"/>
                <a:sym typeface="+mn-ea"/>
              </a:rPr>
              <a:t>特色化</a:t>
            </a:r>
            <a:r>
              <a:rPr sz="1300" dirty="0" err="1">
                <a:latin typeface="微软雅黑" panose="020B0503020204020204" charset="-122"/>
                <a:ea typeface="微软雅黑" panose="020B0503020204020204" charset="-122"/>
                <a:cs typeface="微软雅黑" panose="020B0503020204020204" charset="-122"/>
                <a:sym typeface="+mn-ea"/>
              </a:rPr>
              <a:t>和</a:t>
            </a:r>
            <a:r>
              <a:rPr sz="1300" b="1" dirty="0" err="1">
                <a:latin typeface="微软雅黑" panose="020B0503020204020204" charset="-122"/>
                <a:ea typeface="微软雅黑" panose="020B0503020204020204" charset="-122"/>
                <a:cs typeface="微软雅黑" panose="020B0503020204020204" charset="-122"/>
                <a:sym typeface="+mn-ea"/>
              </a:rPr>
              <a:t>创新能力</a:t>
            </a:r>
            <a:r>
              <a:rPr sz="1300" dirty="0" err="1">
                <a:latin typeface="微软雅黑" panose="020B0503020204020204" charset="-122"/>
                <a:ea typeface="微软雅黑" panose="020B0503020204020204" charset="-122"/>
                <a:cs typeface="微软雅黑" panose="020B0503020204020204" charset="-122"/>
                <a:sym typeface="+mn-ea"/>
              </a:rPr>
              <a:t>四类十三个指标，评价结果依分值计算，满分为</a:t>
            </a:r>
            <a:r>
              <a:rPr sz="1300" dirty="0">
                <a:latin typeface="微软雅黑" panose="020B0503020204020204" charset="-122"/>
                <a:ea typeface="微软雅黑" panose="020B0503020204020204" charset="-122"/>
                <a:cs typeface="微软雅黑" panose="020B0503020204020204" charset="-122"/>
                <a:sym typeface="+mn-ea"/>
              </a:rPr>
              <a:t> 100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一）</a:t>
            </a:r>
            <a:r>
              <a:rPr sz="1300" b="1" dirty="0" err="1">
                <a:latin typeface="微软雅黑" panose="020B0503020204020204" charset="-122"/>
                <a:ea typeface="微软雅黑" panose="020B0503020204020204" charset="-122"/>
                <a:cs typeface="微软雅黑" panose="020B0503020204020204" charset="-122"/>
                <a:sym typeface="+mn-ea"/>
              </a:rPr>
              <a:t>专业化指标</a:t>
            </a:r>
            <a:r>
              <a:rPr sz="1300" dirty="0" err="1">
                <a:latin typeface="微软雅黑" panose="020B0503020204020204" charset="-122"/>
                <a:ea typeface="微软雅黑" panose="020B0503020204020204" charset="-122"/>
                <a:cs typeface="微软雅黑" panose="020B0503020204020204" charset="-122"/>
                <a:sym typeface="+mn-ea"/>
              </a:rPr>
              <a:t>（满分</a:t>
            </a:r>
            <a:r>
              <a:rPr sz="1300" dirty="0">
                <a:latin typeface="微软雅黑" panose="020B0503020204020204" charset="-122"/>
                <a:ea typeface="微软雅黑" panose="020B0503020204020204" charset="-122"/>
                <a:cs typeface="微软雅黑" panose="020B0503020204020204" charset="-122"/>
                <a:sym typeface="+mn-ea"/>
              </a:rPr>
              <a:t> 25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1.上年度主营业务收入总额占营业收入总额比重（满分5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80%以上（5 分）      B. 70%-80%（3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60%-70%（1 分）    D. 60%以下（0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074305" y="973777"/>
            <a:ext cx="7048409" cy="3708077"/>
          </a:xfrm>
          <a:prstGeom prst="rect">
            <a:avLst/>
          </a:prstGeom>
          <a:noFill/>
          <a:ln w="9525">
            <a:noFill/>
          </a:ln>
        </p:spPr>
        <p:txBody>
          <a:bodyPr wrap="square">
            <a:noAutofit/>
          </a:bodyPr>
          <a:lstStyle/>
          <a:p>
            <a:pPr indent="-457200" fontAlgn="auto">
              <a:lnSpc>
                <a:spcPct val="150000"/>
              </a:lnSpc>
              <a:spcAft>
                <a:spcPts val="0"/>
              </a:spcAft>
            </a:pPr>
            <a:r>
              <a:rPr sz="1200" dirty="0" smtClean="0">
                <a:latin typeface="微软雅黑" panose="020B0503020204020204" charset="-122"/>
                <a:ea typeface="微软雅黑" panose="020B0503020204020204" charset="-122"/>
                <a:cs typeface="微软雅黑" panose="020B0503020204020204" charset="-122"/>
                <a:sym typeface="+mn-ea"/>
              </a:rPr>
              <a:t>2</a:t>
            </a:r>
            <a:r>
              <a:rPr sz="1200" dirty="0">
                <a:latin typeface="微软雅黑" panose="020B0503020204020204" charset="-122"/>
                <a:ea typeface="微软雅黑" panose="020B0503020204020204" charset="-122"/>
                <a:cs typeface="微软雅黑" panose="020B0503020204020204" charset="-122"/>
                <a:sym typeface="+mn-ea"/>
              </a:rPr>
              <a:t>.近 2 </a:t>
            </a:r>
            <a:r>
              <a:rPr sz="1200" dirty="0" err="1">
                <a:latin typeface="微软雅黑" panose="020B0503020204020204" charset="-122"/>
                <a:ea typeface="微软雅黑" panose="020B0503020204020204" charset="-122"/>
                <a:cs typeface="微软雅黑" panose="020B0503020204020204" charset="-122"/>
                <a:sym typeface="+mn-ea"/>
              </a:rPr>
              <a:t>年主营业务收入平均增长率（满分</a:t>
            </a:r>
            <a:r>
              <a:rPr sz="1200" dirty="0">
                <a:latin typeface="微软雅黑" panose="020B0503020204020204" charset="-122"/>
                <a:ea typeface="微软雅黑" panose="020B0503020204020204" charset="-122"/>
                <a:cs typeface="微软雅黑" panose="020B0503020204020204" charset="-122"/>
                <a:sym typeface="+mn-ea"/>
              </a:rPr>
              <a:t> 10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a:latin typeface="微软雅黑" panose="020B0503020204020204" charset="-122"/>
                <a:ea typeface="微软雅黑" panose="020B0503020204020204" charset="-122"/>
                <a:cs typeface="微软雅黑" panose="020B0503020204020204" charset="-122"/>
                <a:sym typeface="+mn-ea"/>
              </a:rPr>
              <a:t>    A. 10%以上（10 分）    B. 8%-10%（8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a:latin typeface="微软雅黑" panose="020B0503020204020204" charset="-122"/>
                <a:ea typeface="微软雅黑" panose="020B0503020204020204" charset="-122"/>
                <a:cs typeface="微软雅黑" panose="020B0503020204020204" charset="-122"/>
                <a:sym typeface="+mn-ea"/>
              </a:rPr>
              <a:t>    C. 6%-8%（6 分）        D. 4%-6%（4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a:latin typeface="微软雅黑" panose="020B0503020204020204" charset="-122"/>
                <a:ea typeface="微软雅黑" panose="020B0503020204020204" charset="-122"/>
                <a:cs typeface="微软雅黑" panose="020B0503020204020204" charset="-122"/>
                <a:sym typeface="+mn-ea"/>
              </a:rPr>
              <a:t>    E. 0%-4%（2 分）        F.0%以下（0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altLang="zh-CN" sz="1000" i="1" dirty="0">
                <a:latin typeface="微软雅黑" panose="020B0503020204020204" charset="-122"/>
                <a:ea typeface="微软雅黑" panose="020B0503020204020204" charset="-122"/>
                <a:cs typeface="微软雅黑" panose="020B0503020204020204" charset="-122"/>
                <a:sym typeface="+mn-ea"/>
              </a:rPr>
              <a:t>   </a:t>
            </a:r>
            <a:r>
              <a:rPr lang="zh-CN" sz="1000" i="1" dirty="0">
                <a:latin typeface="微软雅黑" panose="020B0503020204020204" charset="-122"/>
                <a:ea typeface="微软雅黑" panose="020B0503020204020204" charset="-122"/>
                <a:cs typeface="微软雅黑" panose="020B0503020204020204" charset="-122"/>
                <a:sym typeface="+mn-ea"/>
              </a:rPr>
              <a:t>注：</a:t>
            </a:r>
            <a:r>
              <a:rPr sz="1000" i="1" dirty="0">
                <a:solidFill>
                  <a:srgbClr val="FF0000"/>
                </a:solidFill>
                <a:latin typeface="微软雅黑" panose="020B0503020204020204" charset="-122"/>
                <a:ea typeface="微软雅黑" panose="020B0503020204020204" charset="-122"/>
                <a:cs typeface="微软雅黑" panose="020B0503020204020204" charset="-122"/>
                <a:sym typeface="+mn-ea"/>
              </a:rPr>
              <a:t>近2年主营业务收入平均增长率=(</a:t>
            </a:r>
            <a:r>
              <a:rPr sz="1000" i="1" dirty="0" err="1">
                <a:solidFill>
                  <a:srgbClr val="FF0000"/>
                </a:solidFill>
                <a:latin typeface="微软雅黑" panose="020B0503020204020204" charset="-122"/>
                <a:ea typeface="微软雅黑" panose="020B0503020204020204" charset="-122"/>
                <a:cs typeface="微软雅黑" panose="020B0503020204020204" charset="-122"/>
                <a:sym typeface="+mn-ea"/>
              </a:rPr>
              <a:t>企业上一年度主营业务收入增长率+企业上上年度主营业务收入增长率</a:t>
            </a:r>
            <a:r>
              <a:rPr sz="1000" i="1" dirty="0">
                <a:solidFill>
                  <a:srgbClr val="FF0000"/>
                </a:solidFill>
                <a:latin typeface="微软雅黑" panose="020B0503020204020204" charset="-122"/>
                <a:ea typeface="微软雅黑" panose="020B0503020204020204" charset="-122"/>
                <a:cs typeface="微软雅黑" panose="020B0503020204020204" charset="-122"/>
                <a:sym typeface="+mn-ea"/>
              </a:rPr>
              <a:t>)/2。</a:t>
            </a:r>
            <a:endParaRPr sz="10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endParaRPr lang="en-US"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smtClean="0">
                <a:latin typeface="微软雅黑" panose="020B0503020204020204" charset="-122"/>
                <a:ea typeface="微软雅黑" panose="020B0503020204020204" charset="-122"/>
                <a:cs typeface="微软雅黑" panose="020B0503020204020204" charset="-122"/>
                <a:sym typeface="+mn-ea"/>
              </a:rPr>
              <a:t>3</a:t>
            </a:r>
            <a:r>
              <a:rPr sz="1200" dirty="0">
                <a:latin typeface="微软雅黑" panose="020B0503020204020204" charset="-122"/>
                <a:ea typeface="微软雅黑" panose="020B0503020204020204" charset="-122"/>
                <a:cs typeface="微软雅黑" panose="020B0503020204020204" charset="-122"/>
                <a:sym typeface="+mn-ea"/>
              </a:rPr>
              <a:t>.从事特定细分市场年限（满分 5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a:latin typeface="微软雅黑" panose="020B0503020204020204" charset="-122"/>
                <a:ea typeface="微软雅黑" panose="020B0503020204020204" charset="-122"/>
                <a:cs typeface="微软雅黑" panose="020B0503020204020204" charset="-122"/>
                <a:sym typeface="+mn-ea"/>
              </a:rPr>
              <a:t>    </a:t>
            </a:r>
            <a:r>
              <a:rPr sz="1200" dirty="0" err="1">
                <a:latin typeface="微软雅黑" panose="020B0503020204020204" charset="-122"/>
                <a:ea typeface="微软雅黑" panose="020B0503020204020204" charset="-122"/>
                <a:cs typeface="微软雅黑" panose="020B0503020204020204" charset="-122"/>
                <a:sym typeface="+mn-ea"/>
              </a:rPr>
              <a:t>每满</a:t>
            </a:r>
            <a:r>
              <a:rPr sz="1200" dirty="0">
                <a:latin typeface="微软雅黑" panose="020B0503020204020204" charset="-122"/>
                <a:ea typeface="微软雅黑" panose="020B0503020204020204" charset="-122"/>
                <a:cs typeface="微软雅黑" panose="020B0503020204020204" charset="-122"/>
                <a:sym typeface="+mn-ea"/>
              </a:rPr>
              <a:t> 2 </a:t>
            </a:r>
            <a:r>
              <a:rPr sz="1200" dirty="0" err="1">
                <a:latin typeface="微软雅黑" panose="020B0503020204020204" charset="-122"/>
                <a:ea typeface="微软雅黑" panose="020B0503020204020204" charset="-122"/>
                <a:cs typeface="微软雅黑" panose="020B0503020204020204" charset="-122"/>
                <a:sym typeface="+mn-ea"/>
              </a:rPr>
              <a:t>年得</a:t>
            </a:r>
            <a:r>
              <a:rPr sz="1200" dirty="0">
                <a:latin typeface="微软雅黑" panose="020B0503020204020204" charset="-122"/>
                <a:ea typeface="微软雅黑" panose="020B0503020204020204" charset="-122"/>
                <a:cs typeface="微软雅黑" panose="020B0503020204020204" charset="-122"/>
                <a:sym typeface="+mn-ea"/>
              </a:rPr>
              <a:t> 1 </a:t>
            </a:r>
            <a:r>
              <a:rPr sz="1200" dirty="0" err="1">
                <a:latin typeface="微软雅黑" panose="020B0503020204020204" charset="-122"/>
                <a:ea typeface="微软雅黑" panose="020B0503020204020204" charset="-122"/>
                <a:cs typeface="微软雅黑" panose="020B0503020204020204" charset="-122"/>
                <a:sym typeface="+mn-ea"/>
              </a:rPr>
              <a:t>分，最高不超过</a:t>
            </a:r>
            <a:r>
              <a:rPr sz="1200" dirty="0">
                <a:latin typeface="微软雅黑" panose="020B0503020204020204" charset="-122"/>
                <a:ea typeface="微软雅黑" panose="020B0503020204020204" charset="-122"/>
                <a:cs typeface="微软雅黑" panose="020B0503020204020204" charset="-122"/>
                <a:sym typeface="+mn-ea"/>
              </a:rPr>
              <a:t> 5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endParaRPr lang="en-US" sz="12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200" dirty="0" smtClean="0">
                <a:latin typeface="微软雅黑" panose="020B0503020204020204" charset="-122"/>
                <a:ea typeface="微软雅黑" panose="020B0503020204020204" charset="-122"/>
                <a:cs typeface="微软雅黑" panose="020B0503020204020204" charset="-122"/>
                <a:sym typeface="+mn-ea"/>
              </a:rPr>
              <a:t>4</a:t>
            </a:r>
            <a:r>
              <a:rPr sz="1200" dirty="0">
                <a:latin typeface="微软雅黑" panose="020B0503020204020204" charset="-122"/>
                <a:ea typeface="微软雅黑" panose="020B0503020204020204" charset="-122"/>
                <a:cs typeface="微软雅黑" panose="020B0503020204020204" charset="-122"/>
                <a:sym typeface="+mn-ea"/>
              </a:rPr>
              <a:t>.主导产品所属领域情况（满分 5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    </a:t>
            </a:r>
            <a:r>
              <a:rPr sz="1200" dirty="0">
                <a:latin typeface="微软雅黑" panose="020B0503020204020204" charset="-122"/>
                <a:ea typeface="微软雅黑" panose="020B0503020204020204" charset="-122"/>
                <a:cs typeface="微软雅黑" panose="020B0503020204020204" charset="-122"/>
                <a:sym typeface="+mn-ea"/>
              </a:rPr>
              <a:t>A.在产业链供应链关键环节及关键领域“补短板”“锻长板”“填空白”取得实际成效（5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    </a:t>
            </a:r>
            <a:r>
              <a:rPr sz="1200" dirty="0">
                <a:latin typeface="微软雅黑" panose="020B0503020204020204" charset="-122"/>
                <a:ea typeface="微软雅黑" panose="020B0503020204020204" charset="-122"/>
                <a:cs typeface="微软雅黑" panose="020B0503020204020204" charset="-122"/>
                <a:sym typeface="+mn-ea"/>
              </a:rPr>
              <a:t>B.属于工业“六基”领域、中华老字号名录或企业主导 产品服务关键产业链重点龙头企业（3 分）</a:t>
            </a:r>
            <a:endParaRPr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    </a:t>
            </a:r>
            <a:r>
              <a:rPr sz="1200" dirty="0">
                <a:latin typeface="微软雅黑" panose="020B0503020204020204" charset="-122"/>
                <a:ea typeface="微软雅黑" panose="020B0503020204020204" charset="-122"/>
                <a:cs typeface="微软雅黑" panose="020B0503020204020204" charset="-122"/>
                <a:sym typeface="+mn-ea"/>
              </a:rPr>
              <a:t>C.不属于以上情况（0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028700" y="882848"/>
            <a:ext cx="7155180" cy="4125595"/>
          </a:xfrm>
          <a:prstGeom prst="rect">
            <a:avLst/>
          </a:prstGeom>
          <a:noFill/>
          <a:ln w="9525">
            <a:noFill/>
          </a:ln>
        </p:spPr>
        <p:txBody>
          <a:bodyPr wrap="square">
            <a:spAutoFit/>
          </a:bodyPr>
          <a:lstStyle/>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二）</a:t>
            </a:r>
            <a:r>
              <a:rPr sz="1300" b="1" dirty="0" err="1">
                <a:latin typeface="微软雅黑" panose="020B0503020204020204" charset="-122"/>
                <a:ea typeface="微软雅黑" panose="020B0503020204020204" charset="-122"/>
                <a:cs typeface="微软雅黑" panose="020B0503020204020204" charset="-122"/>
                <a:sym typeface="+mn-ea"/>
              </a:rPr>
              <a:t>精细化指标</a:t>
            </a:r>
            <a:r>
              <a:rPr sz="1300" dirty="0" err="1">
                <a:latin typeface="微软雅黑" panose="020B0503020204020204" charset="-122"/>
                <a:ea typeface="微软雅黑" panose="020B0503020204020204" charset="-122"/>
                <a:cs typeface="微软雅黑" panose="020B0503020204020204" charset="-122"/>
                <a:sym typeface="+mn-ea"/>
              </a:rPr>
              <a:t>（满分</a:t>
            </a:r>
            <a:r>
              <a:rPr sz="1300" dirty="0">
                <a:latin typeface="微软雅黑" panose="020B0503020204020204" charset="-122"/>
                <a:ea typeface="微软雅黑" panose="020B0503020204020204" charset="-122"/>
                <a:cs typeface="微软雅黑" panose="020B0503020204020204" charset="-122"/>
                <a:sym typeface="+mn-ea"/>
              </a:rPr>
              <a:t> 25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5</a:t>
            </a:r>
            <a:r>
              <a:rPr sz="1300" dirty="0">
                <a:latin typeface="微软雅黑" panose="020B0503020204020204" charset="-122"/>
                <a:ea typeface="微软雅黑" panose="020B0503020204020204" charset="-122"/>
                <a:cs typeface="微软雅黑" panose="020B0503020204020204" charset="-122"/>
                <a:sym typeface="+mn-ea"/>
              </a:rPr>
              <a:t>.数字化水平（满分 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A.三级以上（5 分）    B.二级（3 分）    C.一级（0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200" i="1" dirty="0">
                <a:latin typeface="微软雅黑" panose="020B0503020204020204" charset="-122"/>
                <a:ea typeface="微软雅黑" panose="020B0503020204020204" charset="-122"/>
                <a:cs typeface="微软雅黑" panose="020B0503020204020204" charset="-122"/>
                <a:sym typeface="+mn-ea"/>
              </a:rPr>
              <a:t> </a:t>
            </a:r>
            <a:r>
              <a:rPr lang="en-US" sz="1200" i="1" dirty="0">
                <a:latin typeface="微软雅黑" panose="020B0503020204020204" charset="-122"/>
                <a:ea typeface="微软雅黑" panose="020B0503020204020204" charset="-122"/>
                <a:cs typeface="微软雅黑" panose="020B0503020204020204" charset="-122"/>
                <a:sym typeface="+mn-ea"/>
              </a:rPr>
              <a:t>  </a:t>
            </a:r>
            <a:r>
              <a:rPr lang="zh-CN" altLang="en-US" sz="1200" i="1" dirty="0">
                <a:latin typeface="微软雅黑" panose="020B0503020204020204" charset="-122"/>
                <a:ea typeface="微软雅黑" panose="020B0503020204020204" charset="-122"/>
                <a:cs typeface="微软雅黑" panose="020B0503020204020204" charset="-122"/>
                <a:sym typeface="+mn-ea"/>
              </a:rPr>
              <a:t>注：</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数字化水平评测网站</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         工联院提供：http://caii-sme.indusforce.com（需注册，评测后会留下记录）</a:t>
            </a:r>
            <a:endPar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        市中小企业公共服务平台提供： https://szh.cqsme.cn/zq/szh/level-test</a:t>
            </a:r>
            <a:endPar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457200" algn="just" fontAlgn="auto">
              <a:lnSpc>
                <a:spcPct val="160000"/>
              </a:lnSpc>
              <a:spcBef>
                <a:spcPts val="0"/>
              </a:spcBef>
              <a:spcAft>
                <a:spcPts val="0"/>
              </a:spcAft>
              <a:buClrTx/>
              <a:buSzTx/>
              <a:buFontTx/>
            </a:pP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（无需注册，可进行预评测）   </a:t>
            </a:r>
            <a:r>
              <a:rPr sz="1300" dirty="0">
                <a:latin typeface="微软雅黑" panose="020B0503020204020204" charset="-122"/>
                <a:ea typeface="微软雅黑" panose="020B0503020204020204" charset="-122"/>
                <a:cs typeface="微软雅黑" panose="020B0503020204020204" charset="-122"/>
                <a:sym typeface="+mn-ea"/>
              </a:rPr>
              <a:t> </a:t>
            </a: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6</a:t>
            </a:r>
            <a:r>
              <a:rPr sz="1300" dirty="0">
                <a:latin typeface="微软雅黑" panose="020B0503020204020204" charset="-122"/>
                <a:ea typeface="微软雅黑" panose="020B0503020204020204" charset="-122"/>
                <a:cs typeface="微软雅黑" panose="020B0503020204020204" charset="-122"/>
                <a:sym typeface="+mn-ea"/>
              </a:rPr>
              <a:t>.质量管理水平（每满足一项加 3 </a:t>
            </a:r>
            <a:r>
              <a:rPr sz="1300" dirty="0" err="1">
                <a:latin typeface="微软雅黑" panose="020B0503020204020204" charset="-122"/>
                <a:ea typeface="微软雅黑" panose="020B0503020204020204" charset="-122"/>
                <a:cs typeface="微软雅黑" panose="020B0503020204020204" charset="-122"/>
                <a:sym typeface="+mn-ea"/>
              </a:rPr>
              <a:t>分，最高不超过</a:t>
            </a:r>
            <a:r>
              <a:rPr sz="1300" dirty="0">
                <a:latin typeface="微软雅黑" panose="020B0503020204020204" charset="-122"/>
                <a:ea typeface="微软雅黑" panose="020B0503020204020204" charset="-122"/>
                <a:cs typeface="微软雅黑" panose="020B0503020204020204" charset="-122"/>
                <a:sym typeface="+mn-ea"/>
              </a:rPr>
              <a:t> 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A.获得省级以上质量奖荣誉    B.建立质量管理体系，获得 ISO9001 </a:t>
            </a:r>
            <a:r>
              <a:rPr sz="1300" dirty="0" err="1">
                <a:latin typeface="微软雅黑" panose="020B0503020204020204" charset="-122"/>
                <a:ea typeface="微软雅黑" panose="020B0503020204020204" charset="-122"/>
                <a:cs typeface="微软雅黑" panose="020B0503020204020204" charset="-122"/>
                <a:sym typeface="+mn-ea"/>
              </a:rPr>
              <a:t>等质量管理体系认证证书</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C.拥有自主品牌                     D.参与制修订标准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lang="en-US" sz="1300" dirty="0">
                <a:latin typeface="微软雅黑" panose="020B0503020204020204" charset="-122"/>
                <a:ea typeface="微软雅黑" panose="020B0503020204020204" charset="-122"/>
                <a:cs typeface="微软雅黑" panose="020B0503020204020204" charset="-122"/>
                <a:sym typeface="+mn-ea"/>
              </a:rPr>
              <a:t>  </a:t>
            </a:r>
            <a:r>
              <a:rPr sz="1200" i="1" dirty="0">
                <a:latin typeface="微软雅黑" panose="020B0503020204020204" charset="-122"/>
                <a:ea typeface="微软雅黑" panose="020B0503020204020204" charset="-122"/>
                <a:cs typeface="微软雅黑" panose="020B0503020204020204" charset="-122"/>
                <a:sym typeface="+mn-ea"/>
              </a:rPr>
              <a:t>  </a:t>
            </a:r>
            <a:r>
              <a:rPr sz="1200" i="1" dirty="0" err="1">
                <a:latin typeface="微软雅黑" panose="020B0503020204020204" charset="-122"/>
                <a:ea typeface="微软雅黑" panose="020B0503020204020204" charset="-122"/>
                <a:cs typeface="微软雅黑" panose="020B0503020204020204" charset="-122"/>
                <a:sym typeface="+mn-ea"/>
              </a:rPr>
              <a:t>注：拥有自主品牌是指</a:t>
            </a:r>
            <a:r>
              <a:rPr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主营业务产品</a:t>
            </a:r>
            <a:r>
              <a:rPr sz="1200" i="1" dirty="0" err="1">
                <a:latin typeface="微软雅黑" panose="020B0503020204020204" charset="-122"/>
                <a:ea typeface="微软雅黑" panose="020B0503020204020204" charset="-122"/>
                <a:cs typeface="微软雅黑" panose="020B0503020204020204" charset="-122"/>
                <a:sym typeface="+mn-ea"/>
              </a:rPr>
              <a:t>或服务具有</a:t>
            </a:r>
            <a:r>
              <a:rPr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自主知识产权</a:t>
            </a:r>
            <a:r>
              <a:rPr sz="1200" i="1" dirty="0" err="1">
                <a:latin typeface="微软雅黑" panose="020B0503020204020204" charset="-122"/>
                <a:ea typeface="微软雅黑" panose="020B0503020204020204" charset="-122"/>
                <a:cs typeface="微软雅黑" panose="020B0503020204020204" charset="-122"/>
                <a:sym typeface="+mn-ea"/>
              </a:rPr>
              <a:t>，且符合下列条件之一</a:t>
            </a:r>
            <a:r>
              <a:rPr sz="1200" i="1" dirty="0">
                <a:latin typeface="微软雅黑" panose="020B0503020204020204" charset="-122"/>
                <a:ea typeface="微软雅黑" panose="020B0503020204020204" charset="-122"/>
                <a:cs typeface="微软雅黑" panose="020B0503020204020204" charset="-122"/>
                <a:sym typeface="+mn-ea"/>
              </a:rPr>
              <a:t>：</a:t>
            </a:r>
            <a:endParaRPr sz="12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200" i="1" dirty="0">
                <a:latin typeface="微软雅黑" panose="020B0503020204020204" charset="-122"/>
                <a:ea typeface="微软雅黑" panose="020B0503020204020204" charset="-122"/>
                <a:cs typeface="微软雅黑" panose="020B0503020204020204" charset="-122"/>
                <a:sym typeface="+mn-ea"/>
              </a:rPr>
              <a:t>           </a:t>
            </a:r>
            <a:r>
              <a:rPr sz="1200" i="1" dirty="0">
                <a:latin typeface="微软雅黑" panose="020B0503020204020204" charset="-122"/>
                <a:ea typeface="微软雅黑" panose="020B0503020204020204" charset="-122"/>
                <a:cs typeface="微软雅黑" panose="020B0503020204020204" charset="-122"/>
                <a:sym typeface="+mn-ea"/>
              </a:rPr>
              <a:t>1.产品或服务品牌已经</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国家知识产权局</a:t>
            </a:r>
            <a:r>
              <a:rPr sz="1200" i="1" dirty="0">
                <a:latin typeface="微软雅黑" panose="020B0503020204020204" charset="-122"/>
                <a:ea typeface="微软雅黑" panose="020B0503020204020204" charset="-122"/>
                <a:cs typeface="微软雅黑" panose="020B0503020204020204" charset="-122"/>
                <a:sym typeface="+mn-ea"/>
              </a:rPr>
              <a:t>商标局</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正式注册</a:t>
            </a:r>
            <a:r>
              <a:rPr sz="1200" i="1" dirty="0">
                <a:latin typeface="微软雅黑" panose="020B0503020204020204" charset="-122"/>
                <a:ea typeface="微软雅黑" panose="020B0503020204020204" charset="-122"/>
                <a:cs typeface="微软雅黑" panose="020B0503020204020204" charset="-122"/>
                <a:sym typeface="+mn-ea"/>
              </a:rPr>
              <a:t>。</a:t>
            </a:r>
            <a:endParaRPr sz="12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200" i="1" dirty="0">
                <a:latin typeface="微软雅黑" panose="020B0503020204020204" charset="-122"/>
                <a:ea typeface="微软雅黑" panose="020B0503020204020204" charset="-122"/>
                <a:cs typeface="微软雅黑" panose="020B0503020204020204" charset="-122"/>
                <a:sym typeface="+mn-ea"/>
              </a:rPr>
              <a:t>  </a:t>
            </a:r>
            <a:r>
              <a:rPr lang="en-US" sz="1200" i="1" dirty="0">
                <a:latin typeface="微软雅黑" panose="020B0503020204020204" charset="-122"/>
                <a:ea typeface="微软雅黑" panose="020B0503020204020204" charset="-122"/>
                <a:cs typeface="微软雅黑" panose="020B0503020204020204" charset="-122"/>
                <a:sym typeface="+mn-ea"/>
              </a:rPr>
              <a:t>    </a:t>
            </a:r>
            <a:r>
              <a:rPr sz="1200" i="1" dirty="0">
                <a:latin typeface="微软雅黑" panose="020B0503020204020204" charset="-122"/>
                <a:ea typeface="微软雅黑" panose="020B0503020204020204" charset="-122"/>
                <a:cs typeface="微软雅黑" panose="020B0503020204020204" charset="-122"/>
                <a:sym typeface="+mn-ea"/>
              </a:rPr>
              <a:t>2.产品或服务已经</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实现收入</a:t>
            </a:r>
            <a:r>
              <a:rPr sz="1200" i="1"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数字化水平测试"/>
          <p:cNvPicPr>
            <a:picLocks noChangeAspect="1"/>
          </p:cNvPicPr>
          <p:nvPr>
            <p:custDataLst>
              <p:tags r:id="rId4"/>
            </p:custDataLst>
          </p:nvPr>
        </p:nvPicPr>
        <p:blipFill>
          <a:blip r:embed="rId5"/>
          <a:stretch>
            <a:fillRect/>
          </a:stretch>
        </p:blipFill>
        <p:spPr>
          <a:xfrm>
            <a:off x="7077075" y="1090295"/>
            <a:ext cx="1677670" cy="167767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7" name="矩形: 圆角 6"/>
          <p:cNvSpPr/>
          <p:nvPr/>
        </p:nvSpPr>
        <p:spPr>
          <a:xfrm>
            <a:off x="3429000" y="1813728"/>
            <a:ext cx="5130035" cy="1255715"/>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3" name="文本框 12"/>
          <p:cNvSpPr txBox="1"/>
          <p:nvPr/>
        </p:nvSpPr>
        <p:spPr>
          <a:xfrm>
            <a:off x="3546475" y="2035175"/>
            <a:ext cx="4911090" cy="768350"/>
          </a:xfrm>
          <a:prstGeom prst="rect">
            <a:avLst/>
          </a:prstGeom>
          <a:noFill/>
        </p:spPr>
        <p:txBody>
          <a:bodyPr wrap="square" rtlCol="0">
            <a:spAutoFit/>
          </a:bodyPr>
          <a:lstStyle/>
          <a:p>
            <a:pPr algn="ctr"/>
            <a:r>
              <a:rPr lang="zh-CN" altLang="en-US"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一、优</a:t>
            </a:r>
            <a:r>
              <a:rPr lang="zh-CN" altLang="en-US" sz="4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质企业类别</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5" name="矩形: 圆角 14"/>
          <p:cNvSpPr/>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7" grpId="0" bldLvl="0" animBg="1"/>
      <p:bldP spid="13" grpId="0"/>
      <p:bldP spid="1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4410" y="1209890"/>
            <a:ext cx="7155180" cy="2613023"/>
          </a:xfrm>
          <a:prstGeom prst="rect">
            <a:avLst/>
          </a:prstGeom>
          <a:noFill/>
          <a:ln w="9525">
            <a:noFill/>
          </a:ln>
        </p:spPr>
        <p:txBody>
          <a:bodyPr wrap="square">
            <a:spAutoFit/>
          </a:bodyPr>
          <a:lstStyle/>
          <a:p>
            <a:pPr indent="-457200" fontAlgn="auto">
              <a:lnSpc>
                <a:spcPct val="18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7</a:t>
            </a:r>
            <a:r>
              <a:rPr sz="1300" dirty="0">
                <a:latin typeface="微软雅黑" panose="020B0503020204020204" charset="-122"/>
                <a:ea typeface="微软雅黑" panose="020B0503020204020204" charset="-122"/>
                <a:cs typeface="微软雅黑" panose="020B0503020204020204" charset="-122"/>
                <a:sym typeface="+mn-ea"/>
              </a:rPr>
              <a:t>.上年度净利润率（满分 10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10%以上（10 分）   B. 8%-10%（8 分）   C. 6%-8%（6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D. 4%-6%（4 分）       E. 2%-4%（2 分）      F. 2%以下（0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8</a:t>
            </a:r>
            <a:r>
              <a:rPr sz="1300" dirty="0">
                <a:latin typeface="微软雅黑" panose="020B0503020204020204" charset="-122"/>
                <a:ea typeface="微软雅黑" panose="020B0503020204020204" charset="-122"/>
                <a:cs typeface="微软雅黑" panose="020B0503020204020204" charset="-122"/>
                <a:sym typeface="+mn-ea"/>
              </a:rPr>
              <a:t>.上年度资产负债率（满分 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50%以下（5 分）   B. 50%-60%（3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60%-70%（1 分） D.70%以上（0 分）</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09319" y="938151"/>
            <a:ext cx="7379658" cy="3970655"/>
          </a:xfrm>
          <a:prstGeom prst="rect">
            <a:avLst/>
          </a:prstGeom>
          <a:noFill/>
          <a:ln w="9525">
            <a:noFill/>
          </a:ln>
        </p:spPr>
        <p:txBody>
          <a:bodyPr wrap="square">
            <a:spAutoFit/>
          </a:bodyPr>
          <a:lstStyle/>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a:t>
            </a:r>
            <a:r>
              <a:rPr lang="zh-CN" sz="1300" dirty="0">
                <a:latin typeface="微软雅黑" panose="020B0503020204020204" charset="-122"/>
                <a:ea typeface="微软雅黑" panose="020B0503020204020204" charset="-122"/>
                <a:cs typeface="微软雅黑" panose="020B0503020204020204" charset="-122"/>
                <a:sym typeface="+mn-ea"/>
              </a:rPr>
              <a:t>三</a:t>
            </a:r>
            <a:r>
              <a:rPr sz="1300" dirty="0">
                <a:latin typeface="微软雅黑" panose="020B0503020204020204" charset="-122"/>
                <a:ea typeface="微软雅黑" panose="020B0503020204020204" charset="-122"/>
                <a:cs typeface="微软雅黑" panose="020B0503020204020204" charset="-122"/>
                <a:sym typeface="+mn-ea"/>
              </a:rPr>
              <a:t>）</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特色化</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指标</a:t>
            </a:r>
            <a:r>
              <a:rPr sz="1300" dirty="0" err="1">
                <a:latin typeface="微软雅黑" panose="020B0503020204020204" charset="-122"/>
                <a:ea typeface="微软雅黑" panose="020B0503020204020204" charset="-122"/>
                <a:cs typeface="微软雅黑" panose="020B0503020204020204" charset="-122"/>
                <a:sym typeface="+mn-ea"/>
              </a:rPr>
              <a:t>（满分</a:t>
            </a:r>
            <a:r>
              <a:rPr sz="1300" dirty="0">
                <a:latin typeface="微软雅黑" panose="020B0503020204020204" charset="-122"/>
                <a:ea typeface="微软雅黑" panose="020B0503020204020204" charset="-122"/>
                <a:cs typeface="微软雅黑" panose="020B0503020204020204" charset="-122"/>
                <a:sym typeface="+mn-ea"/>
              </a:rPr>
              <a:t> </a:t>
            </a:r>
            <a:r>
              <a:rPr lang="en-US" sz="1300" dirty="0">
                <a:latin typeface="微软雅黑" panose="020B0503020204020204" charset="-122"/>
                <a:ea typeface="微软雅黑" panose="020B0503020204020204" charset="-122"/>
                <a:cs typeface="微软雅黑" panose="020B0503020204020204" charset="-122"/>
                <a:sym typeface="+mn-ea"/>
              </a:rPr>
              <a:t>1</a:t>
            </a:r>
            <a:r>
              <a:rPr sz="1300" dirty="0">
                <a:latin typeface="微软雅黑" panose="020B0503020204020204" charset="-122"/>
                <a:ea typeface="微软雅黑" panose="020B0503020204020204" charset="-122"/>
                <a:cs typeface="微软雅黑" panose="020B0503020204020204" charset="-122"/>
                <a:sym typeface="+mn-ea"/>
              </a:rPr>
              <a:t>5 分）  </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9. </a:t>
            </a:r>
            <a:r>
              <a:rPr sz="1300" dirty="0">
                <a:latin typeface="微软雅黑" panose="020B0503020204020204" charset="-122"/>
                <a:ea typeface="微软雅黑" panose="020B0503020204020204" charset="-122"/>
                <a:cs typeface="微软雅黑" panose="020B0503020204020204" charset="-122"/>
                <a:sym typeface="+mn-ea"/>
              </a:rPr>
              <a:t>我市产业状况和中小企业发展实际相关特色指标（每满足一项加5分，最高不超过15分）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a:t>
            </a:r>
            <a:r>
              <a:rPr sz="1300" dirty="0">
                <a:latin typeface="微软雅黑" panose="020B0503020204020204" charset="-122"/>
                <a:ea typeface="微软雅黑" panose="020B0503020204020204" charset="-122"/>
                <a:cs typeface="微软雅黑" panose="020B0503020204020204" charset="-122"/>
                <a:sym typeface="+mn-ea"/>
              </a:rPr>
              <a:t>A. 符合我市</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“2+6+X”先进制造业产业集群方向</a:t>
            </a:r>
            <a:r>
              <a:rPr sz="1300" dirty="0">
                <a:latin typeface="微软雅黑" panose="020B0503020204020204" charset="-122"/>
                <a:ea typeface="微软雅黑" panose="020B0503020204020204" charset="-122"/>
                <a:cs typeface="微软雅黑" panose="020B0503020204020204" charset="-122"/>
                <a:sym typeface="+mn-ea"/>
              </a:rPr>
              <a:t>和</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33条重点产业链</a:t>
            </a:r>
            <a:r>
              <a:rPr sz="1300" dirty="0">
                <a:latin typeface="微软雅黑" panose="020B0503020204020204" charset="-122"/>
                <a:ea typeface="微软雅黑" panose="020B0503020204020204" charset="-122"/>
                <a:cs typeface="微软雅黑" panose="020B0503020204020204" charset="-122"/>
                <a:sym typeface="+mn-ea"/>
              </a:rPr>
              <a:t>关键技术需求。</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B</a:t>
            </a: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企业（不包括集团公司情况）</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已上市</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上市申请</a:t>
            </a:r>
            <a:r>
              <a:rPr sz="1300" dirty="0" err="1">
                <a:latin typeface="微软雅黑" panose="020B0503020204020204" charset="-122"/>
                <a:ea typeface="微软雅黑" panose="020B0503020204020204" charset="-122"/>
                <a:cs typeface="微软雅黑" panose="020B0503020204020204" charset="-122"/>
                <a:sym typeface="+mn-ea"/>
              </a:rPr>
              <a:t>已获受理或者已</a:t>
            </a:r>
            <a:r>
              <a:rPr sz="1300" dirty="0">
                <a:latin typeface="微软雅黑" panose="020B0503020204020204" charset="-122"/>
                <a:ea typeface="微软雅黑" panose="020B0503020204020204" charset="-122"/>
                <a:cs typeface="微软雅黑" panose="020B0503020204020204" charset="-122"/>
                <a:sym typeface="+mn-ea"/>
              </a:rPr>
              <a:t>到</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重庆证监局申报辅导备案</a:t>
            </a:r>
            <a:r>
              <a:rPr sz="1300" dirty="0" err="1">
                <a:latin typeface="微软雅黑" panose="020B0503020204020204" charset="-122"/>
                <a:ea typeface="微软雅黑" panose="020B0503020204020204" charset="-122"/>
                <a:cs typeface="微软雅黑" panose="020B0503020204020204" charset="-122"/>
                <a:sym typeface="+mn-ea"/>
              </a:rPr>
              <a:t>、已在</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全国股转系统挂牌</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C</a:t>
            </a:r>
            <a:r>
              <a:rPr sz="1300" dirty="0">
                <a:latin typeface="微软雅黑" panose="020B0503020204020204" charset="-122"/>
                <a:ea typeface="微软雅黑" panose="020B0503020204020204" charset="-122"/>
                <a:cs typeface="微软雅黑" panose="020B0503020204020204" charset="-122"/>
                <a:sym typeface="+mn-ea"/>
              </a:rPr>
              <a:t>. 属于</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重庆老字号</a:t>
            </a:r>
            <a:r>
              <a:rPr sz="1300" dirty="0">
                <a:latin typeface="微软雅黑" panose="020B0503020204020204" charset="-122"/>
                <a:ea typeface="微软雅黑" panose="020B0503020204020204" charset="-122"/>
                <a:cs typeface="微软雅黑" panose="020B0503020204020204" charset="-122"/>
                <a:sym typeface="+mn-ea"/>
              </a:rPr>
              <a:t>或获得</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区（县）级</a:t>
            </a:r>
            <a:r>
              <a:rPr sz="1300" dirty="0">
                <a:latin typeface="微软雅黑" panose="020B0503020204020204" charset="-122"/>
                <a:ea typeface="微软雅黑" panose="020B0503020204020204" charset="-122"/>
                <a:cs typeface="微软雅黑" panose="020B0503020204020204" charset="-122"/>
                <a:sym typeface="+mn-ea"/>
              </a:rPr>
              <a:t>及以上行政部门认定的高新技术企业、科技型企业、示范企业、优势企业、工业设计中心等特色称号及技术创新、品牌、质量、专利等奖项。</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D</a:t>
            </a: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近三年实施</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数字化、智能化、绿色化改造</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E</a:t>
            </a: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市级以上</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首台（套）、首批次、首版次</a:t>
            </a:r>
            <a:r>
              <a:rPr sz="1300" dirty="0" err="1">
                <a:latin typeface="微软雅黑" panose="020B0503020204020204" charset="-122"/>
                <a:ea typeface="微软雅黑" panose="020B0503020204020204" charset="-122"/>
                <a:cs typeface="微软雅黑" panose="020B0503020204020204" charset="-122"/>
                <a:sym typeface="+mn-ea"/>
              </a:rPr>
              <a:t>产品企业及</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重点软件和信息服务</a:t>
            </a:r>
            <a:r>
              <a:rPr sz="1300" dirty="0" err="1">
                <a:latin typeface="微软雅黑" panose="020B0503020204020204" charset="-122"/>
                <a:ea typeface="微软雅黑" panose="020B0503020204020204" charset="-122"/>
                <a:cs typeface="微软雅黑" panose="020B0503020204020204" charset="-122"/>
                <a:sym typeface="+mn-ea"/>
              </a:rPr>
              <a:t>企业</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F</a:t>
            </a: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近三年进入“</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创客中国</a:t>
            </a:r>
            <a:r>
              <a:rPr sz="1300" dirty="0" err="1">
                <a:latin typeface="微软雅黑" panose="020B0503020204020204" charset="-122"/>
                <a:ea typeface="微软雅黑" panose="020B0503020204020204" charset="-122"/>
                <a:cs typeface="微软雅黑" panose="020B0503020204020204" charset="-122"/>
                <a:sym typeface="+mn-ea"/>
              </a:rPr>
              <a:t>”重庆市创新创业大赛企业组决赛名单、市级以上创新创业大赛中奖名单</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881380" y="926275"/>
            <a:ext cx="7155180" cy="3587115"/>
          </a:xfrm>
          <a:prstGeom prst="rect">
            <a:avLst/>
          </a:prstGeom>
          <a:noFill/>
          <a:ln w="9525">
            <a:noFill/>
          </a:ln>
        </p:spPr>
        <p:txBody>
          <a:bodyPr wrap="square">
            <a:spAutoFit/>
          </a:bodyPr>
          <a:lstStyle/>
          <a:p>
            <a:pPr indent="-457200" fontAlgn="auto">
              <a:lnSpc>
                <a:spcPct val="16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a:t>
            </a:r>
            <a:r>
              <a:rPr lang="zh-CN" sz="1300" dirty="0">
                <a:latin typeface="微软雅黑" panose="020B0503020204020204" charset="-122"/>
                <a:ea typeface="微软雅黑" panose="020B0503020204020204" charset="-122"/>
                <a:cs typeface="微软雅黑" panose="020B0503020204020204" charset="-122"/>
                <a:sym typeface="+mn-ea"/>
              </a:rPr>
              <a:t>四</a:t>
            </a:r>
            <a:r>
              <a:rPr sz="1300" dirty="0">
                <a:latin typeface="微软雅黑" panose="020B0503020204020204" charset="-122"/>
                <a:ea typeface="微软雅黑" panose="020B0503020204020204" charset="-122"/>
                <a:cs typeface="微软雅黑" panose="020B0503020204020204" charset="-122"/>
                <a:sym typeface="+mn-ea"/>
              </a:rPr>
              <a:t>）</a:t>
            </a:r>
            <a:r>
              <a:rPr sz="1300" b="1" dirty="0" err="1">
                <a:latin typeface="微软雅黑" panose="020B0503020204020204" charset="-122"/>
                <a:ea typeface="微软雅黑" panose="020B0503020204020204" charset="-122"/>
                <a:cs typeface="微软雅黑" panose="020B0503020204020204" charset="-122"/>
                <a:sym typeface="+mn-ea"/>
              </a:rPr>
              <a:t>创新能力指标</a:t>
            </a:r>
            <a:r>
              <a:rPr sz="1300" dirty="0" err="1">
                <a:latin typeface="微软雅黑" panose="020B0503020204020204" charset="-122"/>
                <a:ea typeface="微软雅黑" panose="020B0503020204020204" charset="-122"/>
                <a:cs typeface="微软雅黑" panose="020B0503020204020204" charset="-122"/>
                <a:sym typeface="+mn-ea"/>
              </a:rPr>
              <a:t>（满分</a:t>
            </a:r>
            <a:r>
              <a:rPr sz="1300" dirty="0">
                <a:latin typeface="微软雅黑" panose="020B0503020204020204" charset="-122"/>
                <a:ea typeface="微软雅黑" panose="020B0503020204020204" charset="-122"/>
                <a:cs typeface="微软雅黑" panose="020B0503020204020204" charset="-122"/>
                <a:sym typeface="+mn-ea"/>
              </a:rPr>
              <a:t> 35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10.与企业主导产品相关的有效知识产权数量（满分 10分）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A.Ⅰ类高价值知识产权1项以上（10分）   B.自主研发Ⅰ类知识产权1项以上（8分）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C.Ⅰ类知识产权1项以上（6分）      D.Ⅱ类知识产权1项以上（2分）    E.无（0分）</a:t>
            </a:r>
            <a:endParaRPr sz="1300" dirty="0">
              <a:latin typeface="微软雅黑" panose="020B0503020204020204" charset="-122"/>
              <a:ea typeface="微软雅黑" panose="020B0503020204020204" charset="-122"/>
              <a:cs typeface="微软雅黑" panose="020B0503020204020204" charset="-122"/>
              <a:sym typeface="+mn-ea"/>
            </a:endParaRPr>
          </a:p>
          <a:p>
            <a:pPr indent="215900" fontAlgn="auto">
              <a:lnSpc>
                <a:spcPct val="15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zh-CN" sz="1200" i="1" dirty="0">
                <a:latin typeface="微软雅黑" panose="020B0503020204020204" charset="-122"/>
                <a:ea typeface="微软雅黑" panose="020B0503020204020204" charset="-122"/>
                <a:cs typeface="微软雅黑" panose="020B0503020204020204" charset="-122"/>
                <a:sym typeface="+mn-ea"/>
              </a:rPr>
              <a:t>注：</a:t>
            </a:r>
            <a:r>
              <a:rPr lang="en-US" altLang="zh-CN" sz="1200" i="1" dirty="0">
                <a:latin typeface="微软雅黑" panose="020B0503020204020204" charset="-122"/>
                <a:ea typeface="微软雅黑" panose="020B0503020204020204" charset="-122"/>
                <a:cs typeface="微软雅黑" panose="020B0503020204020204" charset="-122"/>
                <a:sym typeface="+mn-ea"/>
              </a:rPr>
              <a:t>1.</a:t>
            </a:r>
            <a:r>
              <a:rPr sz="1200" i="1" dirty="0">
                <a:latin typeface="微软雅黑" panose="020B0503020204020204" charset="-122"/>
                <a:ea typeface="微软雅黑" panose="020B0503020204020204" charset="-122"/>
                <a:cs typeface="微软雅黑" panose="020B0503020204020204" charset="-122"/>
                <a:sym typeface="+mn-ea"/>
              </a:rPr>
              <a:t>“</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Ⅰ类知识产权</a:t>
            </a:r>
            <a:r>
              <a:rPr sz="1200" i="1" dirty="0">
                <a:latin typeface="微软雅黑" panose="020B0503020204020204" charset="-122"/>
                <a:ea typeface="微软雅黑" panose="020B0503020204020204" charset="-122"/>
                <a:cs typeface="微软雅黑" panose="020B0503020204020204" charset="-122"/>
                <a:sym typeface="+mn-ea"/>
              </a:rPr>
              <a:t>”</a:t>
            </a:r>
            <a:r>
              <a:rPr lang="zh-CN" sz="1200" i="1" dirty="0">
                <a:latin typeface="微软雅黑" panose="020B0503020204020204" charset="-122"/>
                <a:ea typeface="微软雅黑" panose="020B0503020204020204" charset="-122"/>
                <a:cs typeface="微软雅黑" panose="020B0503020204020204" charset="-122"/>
                <a:sym typeface="+mn-ea"/>
              </a:rPr>
              <a:t>：</a:t>
            </a:r>
            <a:r>
              <a:rPr lang="en-US" altLang="zh-CN" sz="1200" i="1" dirty="0" err="1">
                <a:latin typeface="微软雅黑" panose="020B0503020204020204" charset="-122"/>
                <a:ea typeface="微软雅黑" panose="020B0503020204020204" charset="-122"/>
                <a:cs typeface="微软雅黑" panose="020B0503020204020204" charset="-122"/>
                <a:sym typeface="+mn-ea"/>
              </a:rPr>
              <a:t>包括</a:t>
            </a:r>
            <a:r>
              <a:rPr lang="en-US" altLang="zh-CN"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发明专利</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含国防专利</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200" b="1" i="1" dirty="0" err="1">
                <a:solidFill>
                  <a:srgbClr val="FF0000"/>
                </a:solidFill>
                <a:latin typeface="微软雅黑" panose="020B0503020204020204" charset="-122"/>
                <a:ea typeface="微软雅黑" panose="020B0503020204020204" charset="-122"/>
                <a:cs typeface="微软雅黑" panose="020B0503020204020204" charset="-122"/>
                <a:sym typeface="+mn-ea"/>
              </a:rPr>
              <a:t>植物新品种、国家级农作物品种、国家新药、国家一级中药保护品种、集成电路布图设计专有权</a:t>
            </a:r>
            <a:r>
              <a:rPr lang="en-US" altLang="zh-CN" sz="1200" i="1" dirty="0">
                <a:latin typeface="微软雅黑" panose="020B0503020204020204" charset="-122"/>
                <a:ea typeface="微软雅黑" panose="020B0503020204020204" charset="-122"/>
                <a:cs typeface="微软雅黑" panose="020B0503020204020204" charset="-122"/>
                <a:sym typeface="+mn-ea"/>
              </a:rPr>
              <a:t>(均不包含转让未满1年的知识产权)。</a:t>
            </a:r>
            <a:endParaRPr lang="en-US" altLang="zh-CN" sz="12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en-US" altLang="zh-CN" sz="1200" i="1" dirty="0" smtClean="0">
                <a:latin typeface="微软雅黑" panose="020B0503020204020204" charset="-122"/>
                <a:ea typeface="微软雅黑" panose="020B0503020204020204" charset="-122"/>
                <a:cs typeface="微软雅黑" panose="020B0503020204020204" charset="-122"/>
                <a:sym typeface="+mn-ea"/>
              </a:rPr>
              <a:t>  2</a:t>
            </a:r>
            <a:r>
              <a:rPr lang="en-US" altLang="zh-CN" sz="1200" i="1" dirty="0">
                <a:latin typeface="微软雅黑" panose="020B0503020204020204" charset="-122"/>
                <a:ea typeface="微软雅黑" panose="020B0503020204020204" charset="-122"/>
                <a:cs typeface="微软雅黑" panose="020B0503020204020204" charset="-122"/>
                <a:sym typeface="+mn-ea"/>
              </a:rPr>
              <a:t>.</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“Ⅰ类高价值知识产权”</a:t>
            </a:r>
            <a:r>
              <a:rPr lang="en-US" altLang="zh-CN" sz="1200" i="1" dirty="0">
                <a:latin typeface="微软雅黑" panose="020B0503020204020204" charset="-122"/>
                <a:ea typeface="微软雅黑" panose="020B0503020204020204" charset="-122"/>
                <a:cs typeface="微软雅黑" panose="020B0503020204020204" charset="-122"/>
                <a:sym typeface="+mn-ea"/>
              </a:rPr>
              <a:t>须符合以下条件之一</a:t>
            </a:r>
            <a:r>
              <a:rPr lang="zh-CN" altLang="en-US" sz="1200" i="1" dirty="0">
                <a:latin typeface="微软雅黑" panose="020B0503020204020204" charset="-122"/>
                <a:ea typeface="微软雅黑" panose="020B0503020204020204" charset="-122"/>
                <a:cs typeface="微软雅黑" panose="020B0503020204020204" charset="-122"/>
                <a:sym typeface="+mn-ea"/>
              </a:rPr>
              <a:t>：</a:t>
            </a:r>
            <a:endParaRPr lang="zh-CN" altLang="en-US" sz="12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zh-CN" altLang="en-US" sz="1200" i="1" dirty="0">
                <a:latin typeface="微软雅黑" panose="020B0503020204020204" charset="-122"/>
                <a:ea typeface="微软雅黑" panose="020B0503020204020204" charset="-122"/>
                <a:cs typeface="微软雅黑" panose="020B0503020204020204" charset="-122"/>
                <a:sym typeface="+mn-ea"/>
              </a:rPr>
              <a:t>（1）在</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海外有同族专利权的发明专利或在海外取得收入</a:t>
            </a:r>
            <a:r>
              <a:rPr lang="zh-CN" altLang="en-US" sz="1200" i="1" dirty="0">
                <a:latin typeface="微软雅黑" panose="020B0503020204020204" charset="-122"/>
                <a:ea typeface="微软雅黑" panose="020B0503020204020204" charset="-122"/>
                <a:cs typeface="微软雅黑" panose="020B0503020204020204" charset="-122"/>
                <a:sym typeface="+mn-ea"/>
              </a:rPr>
              <a:t>的其他Ⅰ类知识产权，其中专利限G20成员、新加坡以及欧洲专利局经实质审查后获得授权的发明专利（2）维持年限</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超过10年</a:t>
            </a:r>
            <a:r>
              <a:rPr lang="zh-CN" altLang="en-US" sz="1200" i="1" dirty="0">
                <a:latin typeface="微软雅黑" panose="020B0503020204020204" charset="-122"/>
                <a:ea typeface="微软雅黑" panose="020B0503020204020204" charset="-122"/>
                <a:cs typeface="微软雅黑" panose="020B0503020204020204" charset="-122"/>
                <a:sym typeface="+mn-ea"/>
              </a:rPr>
              <a:t>的Ⅰ类知识产权（</a:t>
            </a:r>
            <a:r>
              <a:rPr lang="en-US" altLang="zh-CN" sz="1200" i="1" dirty="0">
                <a:latin typeface="微软雅黑" panose="020B0503020204020204" charset="-122"/>
                <a:ea typeface="微软雅黑" panose="020B0503020204020204" charset="-122"/>
                <a:cs typeface="微软雅黑" panose="020B0503020204020204" charset="-122"/>
                <a:sym typeface="+mn-ea"/>
              </a:rPr>
              <a:t>3</a:t>
            </a:r>
            <a:r>
              <a:rPr lang="zh-CN" altLang="en-US" sz="1200" i="1" dirty="0">
                <a:latin typeface="微软雅黑" panose="020B0503020204020204" charset="-122"/>
                <a:ea typeface="微软雅黑" panose="020B0503020204020204" charset="-122"/>
                <a:cs typeface="微软雅黑" panose="020B0503020204020204" charset="-122"/>
                <a:sym typeface="+mn-ea"/>
              </a:rPr>
              <a:t>）实现</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较高质押融资金额</a:t>
            </a:r>
            <a:r>
              <a:rPr lang="zh-CN" altLang="en-US" sz="1200" i="1" dirty="0">
                <a:latin typeface="微软雅黑" panose="020B0503020204020204" charset="-122"/>
                <a:ea typeface="微软雅黑" panose="020B0503020204020204" charset="-122"/>
                <a:cs typeface="微软雅黑" panose="020B0503020204020204" charset="-122"/>
                <a:sym typeface="+mn-ea"/>
              </a:rPr>
              <a:t>的Ⅰ类知识产权（</a:t>
            </a:r>
            <a:r>
              <a:rPr lang="en-US" altLang="zh-CN" sz="1200" i="1" dirty="0">
                <a:latin typeface="微软雅黑" panose="020B0503020204020204" charset="-122"/>
                <a:ea typeface="微软雅黑" panose="020B0503020204020204" charset="-122"/>
                <a:cs typeface="微软雅黑" panose="020B0503020204020204" charset="-122"/>
                <a:sym typeface="+mn-ea"/>
              </a:rPr>
              <a:t>4</a:t>
            </a:r>
            <a:r>
              <a:rPr lang="zh-CN" altLang="en-US" sz="1200" i="1" dirty="0">
                <a:latin typeface="微软雅黑" panose="020B0503020204020204" charset="-122"/>
                <a:ea typeface="微软雅黑" panose="020B0503020204020204" charset="-122"/>
                <a:cs typeface="微软雅黑" panose="020B0503020204020204" charset="-122"/>
                <a:sym typeface="+mn-ea"/>
              </a:rPr>
              <a:t>）获得</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国家科学技术奖</a:t>
            </a:r>
            <a:r>
              <a:rPr lang="zh-CN" altLang="en-US" sz="1200" i="1" dirty="0">
                <a:latin typeface="微软雅黑" panose="020B0503020204020204" charset="-122"/>
                <a:ea typeface="微软雅黑" panose="020B0503020204020204" charset="-122"/>
                <a:cs typeface="微软雅黑" panose="020B0503020204020204" charset="-122"/>
                <a:sym typeface="+mn-ea"/>
              </a:rPr>
              <a:t>或</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中国专利奖</a:t>
            </a:r>
            <a:r>
              <a:rPr lang="zh-CN" altLang="en-US" sz="1200" i="1" dirty="0">
                <a:latin typeface="微软雅黑" panose="020B0503020204020204" charset="-122"/>
                <a:ea typeface="微软雅黑" panose="020B0503020204020204" charset="-122"/>
                <a:cs typeface="微软雅黑" panose="020B0503020204020204" charset="-122"/>
                <a:sym typeface="+mn-ea"/>
              </a:rPr>
              <a:t>的Ⅰ类知识产权。</a:t>
            </a:r>
            <a:endParaRPr lang="zh-CN" altLang="en-US" sz="120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en-US" altLang="zh-CN" sz="1200" i="1" dirty="0" smtClean="0">
                <a:latin typeface="微软雅黑" panose="020B0503020204020204" charset="-122"/>
                <a:ea typeface="微软雅黑" panose="020B0503020204020204" charset="-122"/>
                <a:cs typeface="微软雅黑" panose="020B0503020204020204" charset="-122"/>
                <a:sym typeface="+mn-ea"/>
              </a:rPr>
              <a:t>   3</a:t>
            </a:r>
            <a:r>
              <a:rPr lang="en-US" altLang="zh-CN" sz="1200" i="1" dirty="0">
                <a:latin typeface="微软雅黑" panose="020B0503020204020204" charset="-122"/>
                <a:ea typeface="微软雅黑" panose="020B0503020204020204" charset="-122"/>
                <a:cs typeface="微软雅黑" panose="020B0503020204020204" charset="-122"/>
                <a:sym typeface="+mn-ea"/>
              </a:rPr>
              <a:t>.“</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Ⅱ类知识产权”</a:t>
            </a:r>
            <a:r>
              <a:rPr lang="en-US" altLang="zh-CN" sz="1200" i="1" dirty="0">
                <a:latin typeface="微软雅黑" panose="020B0503020204020204" charset="-122"/>
                <a:ea typeface="微软雅黑" panose="020B0503020204020204" charset="-122"/>
                <a:cs typeface="微软雅黑" panose="020B0503020204020204" charset="-122"/>
                <a:sym typeface="+mn-ea"/>
              </a:rPr>
              <a:t>:包括与</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主导产品相关的</a:t>
            </a:r>
            <a:r>
              <a:rPr lang="en-US" altLang="zh-CN" sz="1200" i="1" dirty="0">
                <a:latin typeface="微软雅黑" panose="020B0503020204020204" charset="-122"/>
                <a:ea typeface="微软雅黑" panose="020B0503020204020204" charset="-122"/>
                <a:cs typeface="微软雅黑" panose="020B0503020204020204" charset="-122"/>
                <a:sym typeface="+mn-ea"/>
              </a:rPr>
              <a:t>软件著作权(</a:t>
            </a:r>
            <a:r>
              <a:rPr lang="en-US" altLang="zh-CN" sz="1200" i="1" dirty="0" err="1">
                <a:latin typeface="微软雅黑" panose="020B0503020204020204" charset="-122"/>
                <a:ea typeface="微软雅黑" panose="020B0503020204020204" charset="-122"/>
                <a:cs typeface="微软雅黑" panose="020B0503020204020204" charset="-122"/>
                <a:sym typeface="+mn-ea"/>
              </a:rPr>
              <a:t>不含商标</a:t>
            </a:r>
            <a:r>
              <a:rPr lang="en-US" altLang="zh-CN" sz="1200" i="1" dirty="0">
                <a:latin typeface="微软雅黑" panose="020B0503020204020204" charset="-122"/>
                <a:ea typeface="微软雅黑" panose="020B0503020204020204" charset="-122"/>
                <a:cs typeface="微软雅黑" panose="020B0503020204020204" charset="-122"/>
                <a:sym typeface="+mn-ea"/>
              </a:rPr>
              <a:t>)、授权后</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维持超过2年的实用新型专利</a:t>
            </a:r>
            <a:r>
              <a:rPr lang="en-US" altLang="zh-CN" sz="1200" i="1" dirty="0">
                <a:latin typeface="微软雅黑" panose="020B0503020204020204" charset="-122"/>
                <a:ea typeface="微软雅黑" panose="020B0503020204020204" charset="-122"/>
                <a:cs typeface="微软雅黑" panose="020B0503020204020204" charset="-122"/>
                <a:sym typeface="+mn-ea"/>
              </a:rPr>
              <a:t>或</a:t>
            </a:r>
            <a:r>
              <a:rPr lang="en-US" altLang="zh-CN"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外观设计专利</a:t>
            </a:r>
            <a:r>
              <a:rPr lang="en-US" altLang="zh-CN" sz="1200" i="1" dirty="0">
                <a:latin typeface="微软雅黑" panose="020B0503020204020204" charset="-122"/>
                <a:ea typeface="微软雅黑" panose="020B0503020204020204" charset="-122"/>
                <a:cs typeface="微软雅黑" panose="020B0503020204020204" charset="-122"/>
                <a:sym typeface="+mn-ea"/>
              </a:rPr>
              <a:t>(均不包含转让未满1年的知识产权)。</a:t>
            </a:r>
            <a:endParaRPr lang="en-US" altLang="zh-CN" sz="12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881380" y="1235033"/>
            <a:ext cx="7155180" cy="2613023"/>
          </a:xfrm>
          <a:prstGeom prst="rect">
            <a:avLst/>
          </a:prstGeom>
          <a:noFill/>
          <a:ln w="9525">
            <a:noFill/>
          </a:ln>
        </p:spPr>
        <p:txBody>
          <a:bodyPr wrap="square">
            <a:spAutoFit/>
          </a:bodyPr>
          <a:lstStyle/>
          <a:p>
            <a:pPr indent="-457200" fontAlgn="auto">
              <a:lnSpc>
                <a:spcPct val="18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11</a:t>
            </a:r>
            <a:r>
              <a:rPr sz="1300" dirty="0">
                <a:latin typeface="微软雅黑" panose="020B0503020204020204" charset="-122"/>
                <a:ea typeface="微软雅黑" panose="020B0503020204020204" charset="-122"/>
                <a:cs typeface="微软雅黑" panose="020B0503020204020204" charset="-122"/>
                <a:sym typeface="+mn-ea"/>
              </a:rPr>
              <a:t>.上年度研发费用投入（满分 10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A.研发费用总额 500 </a:t>
            </a:r>
            <a:r>
              <a:rPr sz="1300" dirty="0" err="1">
                <a:latin typeface="微软雅黑" panose="020B0503020204020204" charset="-122"/>
                <a:ea typeface="微软雅黑" panose="020B0503020204020204" charset="-122"/>
                <a:cs typeface="微软雅黑" panose="020B0503020204020204" charset="-122"/>
                <a:sym typeface="+mn-ea"/>
              </a:rPr>
              <a:t>万元以上或研发费用总额占营业收入总额比重在</a:t>
            </a:r>
            <a:r>
              <a:rPr sz="1300" dirty="0">
                <a:latin typeface="微软雅黑" panose="020B0503020204020204" charset="-122"/>
                <a:ea typeface="微软雅黑" panose="020B0503020204020204" charset="-122"/>
                <a:cs typeface="微软雅黑" panose="020B0503020204020204" charset="-122"/>
                <a:sym typeface="+mn-ea"/>
              </a:rPr>
              <a:t> 10%以上（10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B.研发费用总额 400-500 </a:t>
            </a:r>
            <a:r>
              <a:rPr sz="1300" dirty="0" err="1">
                <a:latin typeface="微软雅黑" panose="020B0503020204020204" charset="-122"/>
                <a:ea typeface="微软雅黑" panose="020B0503020204020204" charset="-122"/>
                <a:cs typeface="微软雅黑" panose="020B0503020204020204" charset="-122"/>
                <a:sym typeface="+mn-ea"/>
              </a:rPr>
              <a:t>万元或研发费用总额占营业收入总额比重在</a:t>
            </a:r>
            <a:r>
              <a:rPr sz="1300" dirty="0">
                <a:latin typeface="微软雅黑" panose="020B0503020204020204" charset="-122"/>
                <a:ea typeface="微软雅黑" panose="020B0503020204020204" charset="-122"/>
                <a:cs typeface="微软雅黑" panose="020B0503020204020204" charset="-122"/>
                <a:sym typeface="+mn-ea"/>
              </a:rPr>
              <a:t> 8%-10%（8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C.研发费用总额 300-400 </a:t>
            </a:r>
            <a:r>
              <a:rPr sz="1300" dirty="0" err="1">
                <a:latin typeface="微软雅黑" panose="020B0503020204020204" charset="-122"/>
                <a:ea typeface="微软雅黑" panose="020B0503020204020204" charset="-122"/>
                <a:cs typeface="微软雅黑" panose="020B0503020204020204" charset="-122"/>
                <a:sym typeface="+mn-ea"/>
              </a:rPr>
              <a:t>万元或研发费用总额占营业收入总额比重在</a:t>
            </a:r>
            <a:r>
              <a:rPr sz="1300" dirty="0">
                <a:latin typeface="微软雅黑" panose="020B0503020204020204" charset="-122"/>
                <a:ea typeface="微软雅黑" panose="020B0503020204020204" charset="-122"/>
                <a:cs typeface="微软雅黑" panose="020B0503020204020204" charset="-122"/>
                <a:sym typeface="+mn-ea"/>
              </a:rPr>
              <a:t> 6%-8%（6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D.研发费用总额 200-300 </a:t>
            </a:r>
            <a:r>
              <a:rPr sz="1300" dirty="0" err="1">
                <a:latin typeface="微软雅黑" panose="020B0503020204020204" charset="-122"/>
                <a:ea typeface="微软雅黑" panose="020B0503020204020204" charset="-122"/>
                <a:cs typeface="微软雅黑" panose="020B0503020204020204" charset="-122"/>
                <a:sym typeface="+mn-ea"/>
              </a:rPr>
              <a:t>万元或研发费用总额占营业收入总额比重在</a:t>
            </a:r>
            <a:r>
              <a:rPr sz="1300" dirty="0">
                <a:latin typeface="微软雅黑" panose="020B0503020204020204" charset="-122"/>
                <a:ea typeface="微软雅黑" panose="020B0503020204020204" charset="-122"/>
                <a:cs typeface="微软雅黑" panose="020B0503020204020204" charset="-122"/>
                <a:sym typeface="+mn-ea"/>
              </a:rPr>
              <a:t> 4%-6%（4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E.研发费用总额100-200 </a:t>
            </a:r>
            <a:r>
              <a:rPr sz="1300" dirty="0" err="1">
                <a:latin typeface="微软雅黑" panose="020B0503020204020204" charset="-122"/>
                <a:ea typeface="微软雅黑" panose="020B0503020204020204" charset="-122"/>
                <a:cs typeface="微软雅黑" panose="020B0503020204020204" charset="-122"/>
                <a:sym typeface="+mn-ea"/>
              </a:rPr>
              <a:t>万元或研发费用总额占营业收入总额比重在</a:t>
            </a:r>
            <a:r>
              <a:rPr sz="1300" dirty="0">
                <a:latin typeface="微软雅黑" panose="020B0503020204020204" charset="-122"/>
                <a:ea typeface="微软雅黑" panose="020B0503020204020204" charset="-122"/>
                <a:cs typeface="微软雅黑" panose="020B0503020204020204" charset="-122"/>
                <a:sym typeface="+mn-ea"/>
              </a:rPr>
              <a:t> 3%-4%（2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F.不属于以上情况（0 分）</a:t>
            </a:r>
            <a:endParaRPr sz="9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71426" y="1068779"/>
            <a:ext cx="7155180" cy="3252814"/>
          </a:xfrm>
          <a:prstGeom prst="rect">
            <a:avLst/>
          </a:prstGeom>
          <a:noFill/>
          <a:ln w="9525">
            <a:noFill/>
          </a:ln>
        </p:spPr>
        <p:txBody>
          <a:bodyPr wrap="square">
            <a:spAutoFit/>
          </a:bodyPr>
          <a:lstStyle/>
          <a:p>
            <a:pPr indent="-457200" fontAlgn="auto">
              <a:lnSpc>
                <a:spcPct val="16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12</a:t>
            </a:r>
            <a:r>
              <a:rPr sz="1300" dirty="0">
                <a:latin typeface="微软雅黑" panose="020B0503020204020204" charset="-122"/>
                <a:ea typeface="微软雅黑" panose="020B0503020204020204" charset="-122"/>
                <a:cs typeface="微软雅黑" panose="020B0503020204020204" charset="-122"/>
                <a:sym typeface="+mn-ea"/>
              </a:rPr>
              <a:t>.上年度研发人员占比（满分 5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 20%以上（5 分）   B. 10%-20%（3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 5%-10%（1 分）   D. 5%以下（0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13</a:t>
            </a:r>
            <a:r>
              <a:rPr sz="1300" dirty="0">
                <a:latin typeface="微软雅黑" panose="020B0503020204020204" charset="-122"/>
                <a:ea typeface="微软雅黑" panose="020B0503020204020204" charset="-122"/>
                <a:cs typeface="微软雅黑" panose="020B0503020204020204" charset="-122"/>
                <a:sym typeface="+mn-ea"/>
              </a:rPr>
              <a:t>.建立研发机构级别（满分 10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A.国家级（10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B.省级（8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C.市级（4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D.市级以下（2 分）</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E.未建立研发机构（0 分）</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143245"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9" name="文本框 5"/>
          <p:cNvSpPr txBox="1"/>
          <p:nvPr/>
        </p:nvSpPr>
        <p:spPr>
          <a:xfrm>
            <a:off x="1197050" y="1021278"/>
            <a:ext cx="6581280" cy="3190240"/>
          </a:xfrm>
          <a:prstGeom prst="rect">
            <a:avLst/>
          </a:prstGeom>
          <a:noFill/>
          <a:ln w="9525">
            <a:noFill/>
          </a:ln>
        </p:spPr>
        <p:txBody>
          <a:bodyPr wrap="square">
            <a:spAutoFit/>
          </a:bodyPr>
          <a:lstStyle/>
          <a:p>
            <a:pPr algn="just" fontAlgn="auto">
              <a:lnSpc>
                <a:spcPct val="160000"/>
              </a:lnSpc>
              <a:spcBef>
                <a:spcPts val="0"/>
              </a:spcBef>
              <a:spcAft>
                <a:spcPts val="0"/>
              </a:spcAft>
              <a:buClrTx/>
              <a:buSzTx/>
              <a:buFontTx/>
            </a:pPr>
            <a:r>
              <a:rPr lang="zh-CN" altLang="en-US" sz="1400" b="1" dirty="0" smtClean="0">
                <a:solidFill>
                  <a:srgbClr val="0070C0"/>
                </a:solidFill>
                <a:latin typeface="黑体" panose="02010609060101010101" charset="-122"/>
                <a:ea typeface="黑体" panose="02010609060101010101" charset="-122"/>
                <a:cs typeface="微软雅黑" panose="020B0503020204020204" charset="-122"/>
                <a:sym typeface="+mn-ea"/>
              </a:rPr>
              <a:t>◆</a:t>
            </a:r>
            <a:r>
              <a:rPr lang="zh-CN" altLang="en-US" sz="14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申</a:t>
            </a:r>
            <a:r>
              <a:rPr lang="zh-CN" altLang="en-US" sz="1400" b="1" dirty="0">
                <a:solidFill>
                  <a:srgbClr val="0070C0"/>
                </a:solidFill>
                <a:latin typeface="微软雅黑" panose="020B0503020204020204" charset="-122"/>
                <a:ea typeface="微软雅黑" panose="020B0503020204020204" charset="-122"/>
                <a:cs typeface="微软雅黑" panose="020B0503020204020204" charset="-122"/>
                <a:sym typeface="+mn-ea"/>
              </a:rPr>
              <a:t>报方式</a:t>
            </a:r>
            <a:r>
              <a:rPr lang="zh-CN" altLang="en-US" sz="14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a:t>
            </a:r>
            <a:endParaRPr lang="en-US" altLang="zh-CN" sz="1400" b="1" dirty="0" smtClean="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zh-CN" altLang="en-US" sz="1400" dirty="0" smtClean="0">
                <a:latin typeface="微软雅黑" panose="020B0503020204020204" charset="-122"/>
                <a:ea typeface="微软雅黑" panose="020B0503020204020204" charset="-122"/>
                <a:cs typeface="微软雅黑" panose="020B0503020204020204" charset="-122"/>
                <a:sym typeface="+mn-ea"/>
              </a:rPr>
              <a:t>优</a:t>
            </a:r>
            <a:r>
              <a:rPr lang="zh-CN" altLang="en-US" sz="1400" dirty="0">
                <a:latin typeface="微软雅黑" panose="020B0503020204020204" charset="-122"/>
                <a:ea typeface="微软雅黑" panose="020B0503020204020204" charset="-122"/>
                <a:cs typeface="微软雅黑" panose="020B0503020204020204" charset="-122"/>
                <a:sym typeface="+mn-ea"/>
              </a:rPr>
              <a:t>质中小企业梯度</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培育平台</a:t>
            </a:r>
            <a:r>
              <a:rPr lang="zh-CN" altLang="en-US" sz="1400" dirty="0">
                <a:latin typeface="微软雅黑" panose="020B0503020204020204" charset="-122"/>
                <a:ea typeface="微软雅黑" panose="020B0503020204020204" charset="-122"/>
                <a:cs typeface="微软雅黑" panose="020B0503020204020204" charset="-122"/>
                <a:sym typeface="+mn-ea"/>
              </a:rPr>
              <a:t>（https://zjtx.miit.gov.cn/)线上申报，填写《专精特新中小企业申请表》并打包</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上传佐证材料</a:t>
            </a:r>
            <a:r>
              <a:rPr lang="zh-CN" altLang="en-US" sz="1400" dirty="0">
                <a:latin typeface="微软雅黑" panose="020B0503020204020204" charset="-122"/>
                <a:ea typeface="微软雅黑" panose="020B0503020204020204" charset="-122"/>
                <a:cs typeface="微软雅黑" panose="020B0503020204020204" charset="-122"/>
                <a:sym typeface="+mn-ea"/>
              </a:rPr>
              <a:t>（附件2）。申报前需先在平台完成</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数字化水平评测</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lang="en-US" altLang="zh-CN" sz="1400" b="1"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zh-CN" altLang="en-US" sz="1400" b="1" dirty="0" smtClean="0">
                <a:solidFill>
                  <a:srgbClr val="0070C0"/>
                </a:solidFill>
                <a:latin typeface="黑体" panose="02010609060101010101" charset="-122"/>
                <a:ea typeface="黑体" panose="02010609060101010101" charset="-122"/>
                <a:cs typeface="微软雅黑" panose="020B0503020204020204" charset="-122"/>
                <a:sym typeface="+mn-ea"/>
              </a:rPr>
              <a:t>◆</a:t>
            </a:r>
            <a:r>
              <a:rPr lang="zh-CN" altLang="en-US" sz="14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时</a:t>
            </a:r>
            <a:r>
              <a:rPr lang="zh-CN" altLang="en-US" sz="1400" b="1" dirty="0">
                <a:solidFill>
                  <a:srgbClr val="0070C0"/>
                </a:solidFill>
                <a:latin typeface="微软雅黑" panose="020B0503020204020204" charset="-122"/>
                <a:ea typeface="微软雅黑" panose="020B0503020204020204" charset="-122"/>
                <a:cs typeface="微软雅黑" panose="020B0503020204020204" charset="-122"/>
                <a:sym typeface="+mn-ea"/>
              </a:rPr>
              <a:t>间要求：</a:t>
            </a:r>
            <a:endParaRPr lang="zh-CN" altLang="en-US"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en-US" altLang="zh-CN" sz="1400" dirty="0">
                <a:latin typeface="微软雅黑" panose="020B0503020204020204" charset="-122"/>
                <a:ea typeface="微软雅黑" panose="020B0503020204020204" charset="-122"/>
                <a:cs typeface="微软雅黑" panose="020B0503020204020204" charset="-122"/>
                <a:sym typeface="+mn-ea"/>
              </a:rPr>
              <a:t>1.</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2月1</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日</a:t>
            </a:r>
            <a:r>
              <a:rPr lang="en-US" altLang="zh-CN" sz="1400" dirty="0">
                <a:latin typeface="微软雅黑" panose="020B0503020204020204" charset="-122"/>
                <a:ea typeface="微软雅黑" panose="020B0503020204020204" charset="-122"/>
                <a:cs typeface="微软雅黑" panose="020B0503020204020204" charset="-122"/>
                <a:sym typeface="+mn-ea"/>
              </a:rPr>
              <a:t>至</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3月1</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日</a:t>
            </a:r>
            <a:r>
              <a:rPr lang="en-US" altLang="zh-CN" sz="1400" dirty="0">
                <a:latin typeface="微软雅黑" panose="020B0503020204020204" charset="-122"/>
                <a:ea typeface="微软雅黑" panose="020B0503020204020204" charset="-122"/>
                <a:cs typeface="微软雅黑" panose="020B0503020204020204" charset="-122"/>
                <a:sym typeface="+mn-ea"/>
              </a:rPr>
              <a:t>在平台提交申请并递交申报资料</a:t>
            </a:r>
            <a:endParaRPr lang="en-US" altLang="zh-CN" sz="1400" dirty="0">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en-US" altLang="zh-CN" sz="1400" dirty="0" smtClean="0">
                <a:latin typeface="微软雅黑" panose="020B0503020204020204" charset="-122"/>
                <a:ea typeface="微软雅黑" panose="020B0503020204020204" charset="-122"/>
                <a:cs typeface="微软雅黑" panose="020B0503020204020204" charset="-122"/>
                <a:sym typeface="+mn-ea"/>
              </a:rPr>
              <a:t>2</a:t>
            </a:r>
            <a:r>
              <a:rPr lang="en-US" altLang="zh-CN" sz="1400" dirty="0">
                <a:latin typeface="微软雅黑" panose="020B0503020204020204" charset="-122"/>
                <a:ea typeface="微软雅黑" panose="020B0503020204020204" charset="-122"/>
                <a:cs typeface="微软雅黑" panose="020B0503020204020204" charset="-122"/>
                <a:sym typeface="+mn-ea"/>
              </a:rPr>
              <a:t>.各区县中小企业主管部门须于</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3月2</a:t>
            </a:r>
            <a:r>
              <a:rPr lang="en-US" altLang="zh-CN" sz="1400" b="1"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日</a:t>
            </a:r>
            <a:r>
              <a:rPr lang="en-US" altLang="zh-CN" sz="1400" dirty="0" smtClean="0">
                <a:latin typeface="微软雅黑" panose="020B0503020204020204" charset="-122"/>
                <a:ea typeface="微软雅黑" panose="020B0503020204020204" charset="-122"/>
                <a:cs typeface="微软雅黑" panose="020B0503020204020204" charset="-122"/>
                <a:sym typeface="+mn-ea"/>
              </a:rPr>
              <a:t>前完成系统审核并提交审查推荐报告及相关材料</a:t>
            </a:r>
            <a:r>
              <a:rPr lang="zh-CN" altLang="en-US" sz="1400" dirty="0" smtClean="0">
                <a:latin typeface="微软雅黑" panose="020B0503020204020204" charset="-122"/>
                <a:ea typeface="微软雅黑" panose="020B0503020204020204" charset="-122"/>
                <a:cs typeface="微软雅黑" panose="020B0503020204020204" charset="-122"/>
                <a:sym typeface="+mn-ea"/>
              </a:rPr>
              <a:t> 。</a:t>
            </a:r>
            <a:endParaRPr lang="en-US" altLang="zh-CN" sz="1400" dirty="0">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3143246"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专精特新中小企业申报要求</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923925" y="938151"/>
            <a:ext cx="7155180" cy="3638550"/>
          </a:xfrm>
          <a:prstGeom prst="rect">
            <a:avLst/>
          </a:prstGeom>
          <a:noFill/>
          <a:ln w="9525">
            <a:noFill/>
          </a:ln>
        </p:spPr>
        <p:txBody>
          <a:bodyPr wrap="square">
            <a:spAutoFit/>
          </a:bodyPr>
          <a:lstStyle/>
          <a:p>
            <a:pPr algn="just" fontAlgn="auto">
              <a:lnSpc>
                <a:spcPct val="180000"/>
              </a:lnSpc>
              <a:spcBef>
                <a:spcPts val="0"/>
              </a:spcBef>
              <a:spcAft>
                <a:spcPts val="0"/>
              </a:spcAft>
              <a:buClrTx/>
              <a:buSzTx/>
              <a:buFontTx/>
            </a:pPr>
            <a:r>
              <a:rPr lang="zh-CN" altLang="en-US" sz="1400" b="1" dirty="0" smtClean="0">
                <a:solidFill>
                  <a:srgbClr val="0070C0"/>
                </a:solidFill>
                <a:latin typeface="黑体" panose="02010609060101010101" charset="-122"/>
                <a:ea typeface="黑体" panose="02010609060101010101" charset="-122"/>
                <a:cs typeface="微软雅黑" panose="020B0503020204020204" charset="-122"/>
                <a:sym typeface="+mn-ea"/>
              </a:rPr>
              <a:t>◆</a:t>
            </a:r>
            <a:r>
              <a:rPr lang="zh-CN" altLang="en-US" sz="14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材</a:t>
            </a:r>
            <a:r>
              <a:rPr lang="zh-CN" altLang="en-US" sz="1400" b="1" dirty="0">
                <a:solidFill>
                  <a:srgbClr val="0070C0"/>
                </a:solidFill>
                <a:latin typeface="微软雅黑" panose="020B0503020204020204" charset="-122"/>
                <a:ea typeface="微软雅黑" panose="020B0503020204020204" charset="-122"/>
                <a:cs typeface="微软雅黑" panose="020B0503020204020204" charset="-122"/>
                <a:sym typeface="+mn-ea"/>
              </a:rPr>
              <a:t>料审核报送：</a:t>
            </a:r>
            <a:endParaRPr lang="zh-CN" altLang="en-US"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企业：</a:t>
            </a:r>
            <a:r>
              <a:rPr lang="en-US" altLang="zh-CN" sz="1300" dirty="0" err="1">
                <a:latin typeface="微软雅黑" panose="020B0503020204020204" charset="-122"/>
                <a:ea typeface="微软雅黑" panose="020B0503020204020204" charset="-122"/>
                <a:cs typeface="微软雅黑" panose="020B0503020204020204" charset="-122"/>
                <a:sym typeface="+mn-ea"/>
              </a:rPr>
              <a:t>需通过申报系统下载打印</a:t>
            </a:r>
            <a:r>
              <a:rPr lang="en-US" altLang="zh-CN"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申请表（一式三份）</a:t>
            </a:r>
            <a:r>
              <a:rPr lang="en-US" altLang="zh-CN" sz="1300" dirty="0" err="1">
                <a:latin typeface="微软雅黑" panose="020B0503020204020204" charset="-122"/>
                <a:ea typeface="微软雅黑" panose="020B0503020204020204" charset="-122"/>
                <a:cs typeface="微软雅黑" panose="020B0503020204020204" charset="-122"/>
                <a:sym typeface="+mn-ea"/>
              </a:rPr>
              <a:t>、装订</a:t>
            </a:r>
            <a:r>
              <a:rPr lang="en-US" altLang="zh-CN"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佐证资料（一份）</a:t>
            </a:r>
            <a:r>
              <a:rPr lang="en-US" altLang="zh-CN" sz="1300" dirty="0" err="1">
                <a:latin typeface="微软雅黑" panose="020B0503020204020204" charset="-122"/>
                <a:ea typeface="微软雅黑" panose="020B0503020204020204" charset="-122"/>
                <a:cs typeface="微软雅黑" panose="020B0503020204020204" charset="-122"/>
                <a:sym typeface="+mn-ea"/>
              </a:rPr>
              <a:t>报区县中小企业主管部门</a:t>
            </a:r>
            <a:r>
              <a:rPr lang="en-US" altLang="zh-CN" sz="1300" dirty="0">
                <a:latin typeface="微软雅黑" panose="020B0503020204020204" charset="-122"/>
                <a:ea typeface="微软雅黑" panose="020B0503020204020204" charset="-122"/>
                <a:cs typeface="微软雅黑" panose="020B0503020204020204" charset="-122"/>
                <a:sym typeface="+mn-ea"/>
              </a:rPr>
              <a:t>。</a:t>
            </a:r>
            <a:endParaRPr lang="en-US" altLang="zh-CN" sz="1300" dirty="0">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en-US" altLang="zh-CN" sz="1300" b="1" dirty="0" err="1">
                <a:latin typeface="微软雅黑" panose="020B0503020204020204" charset="-122"/>
                <a:ea typeface="微软雅黑" panose="020B0503020204020204" charset="-122"/>
                <a:cs typeface="微软雅黑" panose="020B0503020204020204" charset="-122"/>
                <a:sym typeface="+mn-ea"/>
              </a:rPr>
              <a:t>区县中小企业主管部门</a:t>
            </a:r>
            <a:r>
              <a:rPr lang="zh-CN" altLang="en-US" sz="1300" b="1" dirty="0">
                <a:latin typeface="微软雅黑" panose="020B0503020204020204" charset="-122"/>
                <a:ea typeface="微软雅黑" panose="020B0503020204020204" charset="-122"/>
                <a:cs typeface="微软雅黑" panose="020B0503020204020204" charset="-122"/>
                <a:sym typeface="+mn-ea"/>
              </a:rPr>
              <a:t>：</a:t>
            </a:r>
            <a:r>
              <a:rPr lang="en-US" altLang="zh-CN" sz="1300" dirty="0">
                <a:latin typeface="微软雅黑" panose="020B0503020204020204" charset="-122"/>
                <a:ea typeface="微软雅黑" panose="020B0503020204020204" charset="-122"/>
                <a:cs typeface="微软雅黑" panose="020B0503020204020204" charset="-122"/>
                <a:sym typeface="+mn-ea"/>
              </a:rPr>
              <a:t>对企业申报信息和相关佐证材料进行初审、实地抽查，将含推荐汇总表（附件3）的审查推荐报告（一份）、企业申请表（一式两份）纸质件及PDF和可编辑电子件报市经济信息委政务服务大厅。企业纸质佐证材料（须与线上提交所有信息一致）由各区县中小企业主管部门存档备查，无需上报，各区县应同时做好企业佐证资料电子档的存储。</a:t>
            </a:r>
            <a:endParaRPr lang="en-US" altLang="zh-CN" sz="1300" dirty="0">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60000"/>
              </a:lnSpc>
              <a:spcBef>
                <a:spcPts val="0"/>
              </a:spcBef>
              <a:spcAft>
                <a:spcPts val="0"/>
              </a:spcAft>
              <a:buClrTx/>
              <a:buSzTx/>
              <a:buFontTx/>
            </a:pPr>
            <a:r>
              <a:rPr lang="zh-CN" altLang="en-US" sz="1300" b="1" dirty="0">
                <a:latin typeface="微软雅黑" panose="020B0503020204020204" charset="-122"/>
                <a:ea typeface="微软雅黑" panose="020B0503020204020204" charset="-122"/>
                <a:cs typeface="微软雅黑" panose="020B0503020204020204" charset="-122"/>
                <a:sym typeface="+mn-ea"/>
              </a:rPr>
              <a:t>支持</a:t>
            </a:r>
            <a:r>
              <a:rPr lang="zh-CN" sz="1300" b="1" dirty="0">
                <a:latin typeface="微软雅黑" panose="020B0503020204020204" charset="-122"/>
                <a:ea typeface="微软雅黑" panose="020B0503020204020204" charset="-122"/>
                <a:cs typeface="微软雅黑" panose="020B0503020204020204" charset="-122"/>
                <a:sym typeface="+mn-ea"/>
              </a:rPr>
              <a:t>：</a:t>
            </a:r>
            <a:r>
              <a:rPr lang="en-US" altLang="zh-CN" sz="1300" b="1" dirty="0">
                <a:latin typeface="微软雅黑" panose="020B0503020204020204" charset="-122"/>
                <a:ea typeface="微软雅黑" panose="020B0503020204020204" charset="-122"/>
                <a:cs typeface="微软雅黑" panose="020B0503020204020204" charset="-122"/>
                <a:sym typeface="+mn-ea"/>
              </a:rPr>
              <a:t>1. </a:t>
            </a:r>
            <a:r>
              <a:rPr lang="zh-CN" sz="1300" dirty="0">
                <a:latin typeface="微软雅黑" panose="020B0503020204020204" charset="-122"/>
                <a:ea typeface="微软雅黑" panose="020B0503020204020204" charset="-122"/>
                <a:cs typeface="微软雅黑" panose="020B0503020204020204" charset="-122"/>
                <a:sym typeface="+mn-ea"/>
              </a:rPr>
              <a:t>专精特新中小企业将作为</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各项财政资金及惠企政策的重点支持对象</a:t>
            </a:r>
            <a:r>
              <a:rPr lang="zh-CN" sz="1300" dirty="0">
                <a:latin typeface="微软雅黑" panose="020B0503020204020204" charset="-122"/>
                <a:ea typeface="微软雅黑" panose="020B0503020204020204" charset="-122"/>
                <a:cs typeface="微软雅黑" panose="020B0503020204020204" charset="-122"/>
                <a:sym typeface="+mn-ea"/>
              </a:rPr>
              <a:t>，各区县要高度重视，加强政策宣传，积极组织符合条件的企业及时申报，加强辅导和真实性审核。</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360045" algn="just" fontAlgn="auto">
              <a:lnSpc>
                <a:spcPct val="130000"/>
              </a:lnSpc>
              <a:spcBef>
                <a:spcPts val="0"/>
              </a:spcBef>
              <a:spcAft>
                <a:spcPts val="0"/>
              </a:spcAft>
              <a:buClrTx/>
              <a:buSzTx/>
              <a:buFontTx/>
            </a:pPr>
            <a:r>
              <a:rPr 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数据更新</a:t>
            </a:r>
            <a:r>
              <a:rPr lang="zh-CN" sz="1000" b="1" dirty="0">
                <a:latin typeface="微软雅黑" panose="020B0503020204020204" charset="-122"/>
                <a:ea typeface="微软雅黑" panose="020B0503020204020204" charset="-122"/>
                <a:cs typeface="微软雅黑" panose="020B0503020204020204" charset="-122"/>
                <a:sym typeface="+mn-ea"/>
              </a:rPr>
              <a:t>：</a:t>
            </a:r>
            <a:r>
              <a:rPr lang="en-US" altLang="zh-CN" sz="1000" dirty="0">
                <a:latin typeface="微软雅黑" panose="020B0503020204020204" charset="-122"/>
                <a:ea typeface="微软雅黑" panose="020B0503020204020204" charset="-122"/>
                <a:cs typeface="微软雅黑" panose="020B0503020204020204" charset="-122"/>
                <a:sym typeface="+mn-ea"/>
              </a:rPr>
              <a:t>有效期内的市级专精特新中小企业</a:t>
            </a:r>
            <a:r>
              <a:rPr lang="zh-CN" altLang="en-US" sz="1000" dirty="0">
                <a:latin typeface="微软雅黑" panose="020B0503020204020204" charset="-122"/>
                <a:ea typeface="微软雅黑" panose="020B0503020204020204" charset="-122"/>
                <a:cs typeface="微软雅黑" panose="020B0503020204020204" charset="-122"/>
                <a:sym typeface="+mn-ea"/>
              </a:rPr>
              <a:t>（</a:t>
            </a:r>
            <a:r>
              <a:rPr lang="en-US" altLang="zh-CN" sz="1000" dirty="0">
                <a:latin typeface="微软雅黑" panose="020B0503020204020204" charset="-122"/>
                <a:ea typeface="微软雅黑" panose="020B0503020204020204" charset="-122"/>
                <a:cs typeface="微软雅黑" panose="020B0503020204020204" charset="-122"/>
                <a:sym typeface="+mn-ea"/>
              </a:rPr>
              <a:t>2018</a:t>
            </a:r>
            <a:r>
              <a:rPr lang="zh-CN" altLang="en-US" sz="1000" dirty="0">
                <a:latin typeface="微软雅黑" panose="020B0503020204020204" charset="-122"/>
                <a:ea typeface="微软雅黑" panose="020B0503020204020204" charset="-122"/>
                <a:cs typeface="微软雅黑" panose="020B0503020204020204" charset="-122"/>
                <a:sym typeface="+mn-ea"/>
              </a:rPr>
              <a:t>年以来所有专精特新企业）</a:t>
            </a:r>
            <a:r>
              <a:rPr lang="en-US" altLang="zh-CN" sz="1000" dirty="0">
                <a:latin typeface="微软雅黑" panose="020B0503020204020204" charset="-122"/>
                <a:ea typeface="微软雅黑" panose="020B0503020204020204" charset="-122"/>
                <a:cs typeface="微软雅黑" panose="020B0503020204020204" charset="-122"/>
                <a:sym typeface="+mn-ea"/>
              </a:rPr>
              <a:t>于</a:t>
            </a: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4月30日前</a:t>
            </a:r>
            <a:r>
              <a:rPr lang="en-US" altLang="zh-CN" sz="1000" dirty="0">
                <a:latin typeface="微软雅黑" panose="020B0503020204020204" charset="-122"/>
                <a:ea typeface="微软雅黑" panose="020B0503020204020204" charset="-122"/>
                <a:cs typeface="微软雅黑" panose="020B0503020204020204" charset="-122"/>
                <a:sym typeface="+mn-ea"/>
              </a:rPr>
              <a:t>在申报平台通过“</a:t>
            </a: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企业信息-年度信息更新模块</a:t>
            </a:r>
            <a:r>
              <a:rPr lang="en-US" altLang="zh-CN" sz="1000" dirty="0">
                <a:latin typeface="微软雅黑" panose="020B0503020204020204" charset="-122"/>
                <a:ea typeface="微软雅黑" panose="020B0503020204020204" charset="-122"/>
                <a:cs typeface="微软雅黑" panose="020B0503020204020204" charset="-122"/>
                <a:sym typeface="+mn-ea"/>
              </a:rPr>
              <a:t>”填报2022年底有关数据，未及时更新企业信息的，</a:t>
            </a: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取消复核资格</a:t>
            </a:r>
            <a:r>
              <a:rPr lang="en-US" altLang="zh-CN" sz="1000" dirty="0">
                <a:latin typeface="微软雅黑" panose="020B0503020204020204" charset="-122"/>
                <a:ea typeface="微软雅黑" panose="020B0503020204020204" charset="-122"/>
                <a:cs typeface="微软雅黑" panose="020B0503020204020204" charset="-122"/>
                <a:sym typeface="+mn-ea"/>
              </a:rPr>
              <a:t>。</a:t>
            </a:r>
            <a:r>
              <a:rPr lang="zh-CN" altLang="en-US" sz="1000" dirty="0">
                <a:solidFill>
                  <a:srgbClr val="FF0000"/>
                </a:solidFill>
                <a:latin typeface="微软雅黑" panose="020B0503020204020204" charset="-122"/>
                <a:ea typeface="微软雅黑" panose="020B0503020204020204" charset="-122"/>
                <a:cs typeface="微软雅黑" panose="020B0503020204020204" charset="-122"/>
                <a:sym typeface="+mn-ea"/>
              </a:rPr>
              <a:t>数据更新企业无须提供佐证资料</a:t>
            </a:r>
            <a:r>
              <a:rPr lang="zh-CN" altLang="en-US" sz="1000" dirty="0">
                <a:latin typeface="微软雅黑" panose="020B0503020204020204" charset="-122"/>
                <a:ea typeface="微软雅黑" panose="020B0503020204020204" charset="-122"/>
                <a:cs typeface="微软雅黑" panose="020B0503020204020204" charset="-122"/>
                <a:sym typeface="+mn-ea"/>
              </a:rPr>
              <a:t>，但要注意是否还符合专精特新中小企业条件，我委</a:t>
            </a:r>
            <a:r>
              <a:rPr lang="zh-CN" altLang="en-US" sz="1000" b="1" dirty="0">
                <a:solidFill>
                  <a:srgbClr val="FF0000"/>
                </a:solidFill>
                <a:latin typeface="微软雅黑" panose="020B0503020204020204" charset="-122"/>
                <a:ea typeface="微软雅黑" panose="020B0503020204020204" charset="-122"/>
                <a:cs typeface="微软雅黑" panose="020B0503020204020204" charset="-122"/>
                <a:sym typeface="+mn-ea"/>
              </a:rPr>
              <a:t>拟于下半年开展</a:t>
            </a:r>
            <a:r>
              <a:rPr lang="en-US" altLang="zh-CN" sz="1000" b="1" dirty="0">
                <a:solidFill>
                  <a:srgbClr val="FF0000"/>
                </a:solidFill>
                <a:latin typeface="微软雅黑" panose="020B0503020204020204" charset="-122"/>
                <a:ea typeface="微软雅黑" panose="020B0503020204020204" charset="-122"/>
                <a:cs typeface="微软雅黑" panose="020B0503020204020204" charset="-122"/>
                <a:sym typeface="+mn-ea"/>
              </a:rPr>
              <a:t>复核</a:t>
            </a:r>
            <a:r>
              <a:rPr lang="zh-CN" altLang="en-US" sz="1000" b="1" dirty="0">
                <a:solidFill>
                  <a:srgbClr val="FF0000"/>
                </a:solidFill>
                <a:latin typeface="微软雅黑" panose="020B0503020204020204" charset="-122"/>
                <a:ea typeface="微软雅黑" panose="020B0503020204020204" charset="-122"/>
                <a:cs typeface="微软雅黑" panose="020B0503020204020204" charset="-122"/>
                <a:sym typeface="+mn-ea"/>
              </a:rPr>
              <a:t>工作，注意保持数据一致性。</a:t>
            </a:r>
            <a:endParaRPr lang="zh-CN" altLang="en-US" sz="10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3143246" y="415810"/>
            <a:ext cx="2926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专精特新中小企业申报要求</a:t>
            </a:r>
            <a:endPar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615174" y="1257230"/>
            <a:ext cx="3840052" cy="2971165"/>
          </a:xfrm>
          <a:prstGeom prst="rect">
            <a:avLst/>
          </a:prstGeom>
          <a:noFill/>
          <a:ln w="9525">
            <a:noFill/>
          </a:ln>
        </p:spPr>
        <p:txBody>
          <a:bodyPr wrap="square">
            <a:spAutoFit/>
          </a:bodyPr>
          <a:lstStyle/>
          <a:p>
            <a:pPr indent="215900" fontAlgn="auto">
              <a:lnSpc>
                <a:spcPct val="16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1</a:t>
            </a:r>
            <a:r>
              <a:rPr sz="1300" dirty="0">
                <a:latin typeface="微软雅黑" panose="020B0503020204020204" charset="-122"/>
                <a:ea typeface="微软雅黑" panose="020B0503020204020204" charset="-122"/>
                <a:cs typeface="微软雅黑" panose="020B0503020204020204" charset="-122"/>
                <a:sym typeface="+mn-ea"/>
              </a:rPr>
              <a:t>.重庆市专精特新中小企业申请书；</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2.企业营业执照；</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3</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.2021、2022年</a:t>
            </a:r>
            <a:r>
              <a:rPr sz="1300" dirty="0">
                <a:latin typeface="微软雅黑" panose="020B0503020204020204" charset="-122"/>
                <a:ea typeface="微软雅黑" panose="020B0503020204020204" charset="-122"/>
                <a:cs typeface="微软雅黑" panose="020B0503020204020204" charset="-122"/>
                <a:sym typeface="+mn-ea"/>
              </a:rPr>
              <a:t>度审计报告、专项审计报告或</a:t>
            </a:r>
            <a:r>
              <a:rPr sz="1300" dirty="0">
                <a:solidFill>
                  <a:srgbClr val="FF0000"/>
                </a:solidFill>
                <a:latin typeface="微软雅黑" panose="020B0503020204020204" charset="-122"/>
                <a:ea typeface="微软雅黑" panose="020B0503020204020204" charset="-122"/>
                <a:cs typeface="微软雅黑" panose="020B0503020204020204" charset="-122"/>
                <a:sym typeface="+mn-ea"/>
              </a:rPr>
              <a:t>财务报表</a:t>
            </a:r>
            <a:r>
              <a:rPr sz="1300" dirty="0">
                <a:latin typeface="微软雅黑" panose="020B0503020204020204" charset="-122"/>
                <a:ea typeface="微软雅黑" panose="020B0503020204020204" charset="-122"/>
                <a:cs typeface="微软雅黑" panose="020B0503020204020204" charset="-122"/>
                <a:sym typeface="+mn-ea"/>
              </a:rPr>
              <a:t>（须体现评价指标涉及的</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财务指标</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4.近2年新增股权融资总额（合格机构投资者的实缴额）达到2000万元以上、6000万元以上佐证材料，包括</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银行到账凭证或融资报告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5.近3年获得省级、国家级</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科技奖励</a:t>
            </a:r>
            <a:r>
              <a:rPr sz="1300" dirty="0">
                <a:latin typeface="微软雅黑" panose="020B0503020204020204" charset="-122"/>
                <a:ea typeface="微软雅黑" panose="020B0503020204020204" charset="-122"/>
                <a:cs typeface="微软雅黑" panose="020B0503020204020204" charset="-122"/>
                <a:sym typeface="+mn-ea"/>
              </a:rPr>
              <a:t>及排名证明材料</a:t>
            </a:r>
            <a:r>
              <a:rPr sz="1300" dirty="0" smtClean="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013542" y="415810"/>
            <a:ext cx="3185487" cy="479683"/>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专精特新中小企业佐证材清单</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5"/>
          <p:cNvSpPr txBox="1"/>
          <p:nvPr/>
        </p:nvSpPr>
        <p:spPr>
          <a:xfrm>
            <a:off x="4757683" y="1257230"/>
            <a:ext cx="3840052" cy="3290570"/>
          </a:xfrm>
          <a:prstGeom prst="rect">
            <a:avLst/>
          </a:prstGeom>
          <a:noFill/>
          <a:ln w="9525">
            <a:noFill/>
          </a:ln>
        </p:spPr>
        <p:txBody>
          <a:bodyPr wrap="square">
            <a:spAutoFit/>
          </a:bodyPr>
          <a:lstStyle/>
          <a:p>
            <a:pPr indent="215900"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6</a:t>
            </a:r>
            <a:r>
              <a:rPr sz="1300" dirty="0">
                <a:latin typeface="微软雅黑" panose="020B0503020204020204" charset="-122"/>
                <a:ea typeface="微软雅黑" panose="020B0503020204020204" charset="-122"/>
                <a:cs typeface="微软雅黑" panose="020B0503020204020204" charset="-122"/>
                <a:sym typeface="+mn-ea"/>
              </a:rPr>
              <a:t>.近三年进入“</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创客中国</a:t>
            </a:r>
            <a:r>
              <a:rPr sz="1300" dirty="0">
                <a:latin typeface="微软雅黑" panose="020B0503020204020204" charset="-122"/>
                <a:ea typeface="微软雅黑" panose="020B0503020204020204" charset="-122"/>
                <a:cs typeface="微软雅黑" panose="020B0503020204020204" charset="-122"/>
                <a:sym typeface="+mn-ea"/>
              </a:rPr>
              <a:t>”中小企业创新创业大赛全国500强企业组名单的证明材料及获奖证书；</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7.</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主导产品</a:t>
            </a:r>
            <a:r>
              <a:rPr sz="1300" dirty="0">
                <a:latin typeface="微软雅黑" panose="020B0503020204020204" charset="-122"/>
                <a:ea typeface="微软雅黑" panose="020B0503020204020204" charset="-122"/>
                <a:cs typeface="微软雅黑" panose="020B0503020204020204" charset="-122"/>
                <a:sym typeface="+mn-ea"/>
              </a:rPr>
              <a:t>所属领域说明材料；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8.数字化水平测试结果证明材料（</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梯度培育平台测试结果截图</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9.获得的省级以上</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质量奖</a:t>
            </a:r>
            <a:r>
              <a:rPr sz="1300" dirty="0">
                <a:latin typeface="微软雅黑" panose="020B0503020204020204" charset="-122"/>
                <a:ea typeface="微软雅黑" panose="020B0503020204020204" charset="-122"/>
                <a:cs typeface="微软雅黑" panose="020B0503020204020204" charset="-122"/>
                <a:sym typeface="+mn-ea"/>
              </a:rPr>
              <a:t>荣誉证书；</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10.获得的</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质量管理体系认证</a:t>
            </a:r>
            <a:r>
              <a:rPr sz="1300" dirty="0">
                <a:latin typeface="微软雅黑" panose="020B0503020204020204" charset="-122"/>
                <a:ea typeface="微软雅黑" panose="020B0503020204020204" charset="-122"/>
                <a:cs typeface="微软雅黑" panose="020B0503020204020204" charset="-122"/>
                <a:sym typeface="+mn-ea"/>
              </a:rPr>
              <a:t>的证书；</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11.</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自主品牌</a:t>
            </a:r>
            <a:r>
              <a:rPr sz="1300" dirty="0">
                <a:latin typeface="微软雅黑" panose="020B0503020204020204" charset="-122"/>
                <a:ea typeface="微软雅黑" panose="020B0503020204020204" charset="-122"/>
                <a:cs typeface="微软雅黑" panose="020B0503020204020204" charset="-122"/>
                <a:sym typeface="+mn-ea"/>
              </a:rPr>
              <a:t>佐证材料（产品注册商标证或其他相关材料）；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783771" y="1320467"/>
            <a:ext cx="3693226" cy="2651125"/>
          </a:xfrm>
          <a:prstGeom prst="rect">
            <a:avLst/>
          </a:prstGeom>
          <a:noFill/>
          <a:ln w="9525">
            <a:noFill/>
          </a:ln>
        </p:spPr>
        <p:txBody>
          <a:bodyPr wrap="square">
            <a:spAutoFit/>
          </a:bodyPr>
          <a:lstStyle/>
          <a:p>
            <a:pPr indent="215900" fontAlgn="auto">
              <a:lnSpc>
                <a:spcPct val="16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12</a:t>
            </a:r>
            <a:r>
              <a:rPr sz="1300" dirty="0">
                <a:latin typeface="微软雅黑" panose="020B0503020204020204" charset="-122"/>
                <a:ea typeface="微软雅黑" panose="020B0503020204020204" charset="-122"/>
                <a:cs typeface="微软雅黑" panose="020B0503020204020204" charset="-122"/>
                <a:sym typeface="+mn-ea"/>
              </a:rPr>
              <a:t>.参与</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制修订标准</a:t>
            </a:r>
            <a:r>
              <a:rPr sz="1300" dirty="0">
                <a:latin typeface="微软雅黑" panose="020B0503020204020204" charset="-122"/>
                <a:ea typeface="微软雅黑" panose="020B0503020204020204" charset="-122"/>
                <a:cs typeface="微软雅黑" panose="020B0503020204020204" charset="-122"/>
                <a:sym typeface="+mn-ea"/>
              </a:rPr>
              <a:t>的佐证材料；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13.符合我市</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“2+6+X”先进制造业产业集群</a:t>
            </a:r>
            <a:r>
              <a:rPr sz="1300" dirty="0">
                <a:latin typeface="微软雅黑" panose="020B0503020204020204" charset="-122"/>
                <a:ea typeface="微软雅黑" panose="020B0503020204020204" charset="-122"/>
                <a:cs typeface="微软雅黑" panose="020B0503020204020204" charset="-122"/>
                <a:sym typeface="+mn-ea"/>
              </a:rPr>
              <a:t>方向和</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33条重点产业链关键技术</a:t>
            </a:r>
            <a:r>
              <a:rPr sz="1300" dirty="0">
                <a:latin typeface="微软雅黑" panose="020B0503020204020204" charset="-122"/>
                <a:ea typeface="微软雅黑" panose="020B0503020204020204" charset="-122"/>
                <a:cs typeface="微软雅黑" panose="020B0503020204020204" charset="-122"/>
                <a:sym typeface="+mn-ea"/>
              </a:rPr>
              <a:t>需求说明材料；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14.</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上市情况</a:t>
            </a:r>
            <a:r>
              <a:rPr sz="1300" dirty="0">
                <a:latin typeface="微软雅黑" panose="020B0503020204020204" charset="-122"/>
                <a:ea typeface="微软雅黑" panose="020B0503020204020204" charset="-122"/>
                <a:cs typeface="微软雅黑" panose="020B0503020204020204" charset="-122"/>
                <a:sym typeface="+mn-ea"/>
              </a:rPr>
              <a:t>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15.</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老字号、高新技术企业、质量、专利奖项</a:t>
            </a:r>
            <a:r>
              <a:rPr sz="1300" dirty="0">
                <a:latin typeface="微软雅黑" panose="020B0503020204020204" charset="-122"/>
                <a:ea typeface="微软雅黑" panose="020B0503020204020204" charset="-122"/>
                <a:cs typeface="微软雅黑" panose="020B0503020204020204" charset="-122"/>
                <a:sym typeface="+mn-ea"/>
              </a:rPr>
              <a:t>等相关特色称号证明材料；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16.近三年实施</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数字化、智能化、绿色化改造</a:t>
            </a:r>
            <a:r>
              <a:rPr sz="1300" dirty="0">
                <a:latin typeface="微软雅黑" panose="020B0503020204020204" charset="-122"/>
                <a:ea typeface="微软雅黑" panose="020B0503020204020204" charset="-122"/>
                <a:cs typeface="微软雅黑" panose="020B0503020204020204" charset="-122"/>
                <a:sym typeface="+mn-ea"/>
              </a:rPr>
              <a:t>证明材料</a:t>
            </a:r>
            <a:r>
              <a:rPr lang="zh-CN" sz="1300" dirty="0">
                <a:latin typeface="微软雅黑" panose="020B0503020204020204" charset="-122"/>
                <a:ea typeface="微软雅黑" panose="020B0503020204020204" charset="-122"/>
                <a:cs typeface="微软雅黑" panose="020B0503020204020204" charset="-122"/>
                <a:sym typeface="+mn-ea"/>
              </a:rPr>
              <a:t>（</a:t>
            </a:r>
            <a:r>
              <a:rPr lang="zh-CN" sz="1300" dirty="0">
                <a:solidFill>
                  <a:srgbClr val="FF0000"/>
                </a:solidFill>
                <a:latin typeface="微软雅黑" panose="020B0503020204020204" charset="-122"/>
                <a:ea typeface="微软雅黑" panose="020B0503020204020204" charset="-122"/>
                <a:cs typeface="微软雅黑" panose="020B0503020204020204" charset="-122"/>
                <a:sym typeface="+mn-ea"/>
              </a:rPr>
              <a:t>并非获得资金奖励才算</a:t>
            </a:r>
            <a:r>
              <a:rPr lang="zh-CN" sz="1300" dirty="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3013542" y="415810"/>
            <a:ext cx="3185487" cy="479683"/>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专精特新中小企业佐证材清单</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5"/>
          <p:cNvSpPr txBox="1"/>
          <p:nvPr/>
        </p:nvSpPr>
        <p:spPr>
          <a:xfrm>
            <a:off x="4845133" y="1320467"/>
            <a:ext cx="3524992" cy="2651125"/>
          </a:xfrm>
          <a:prstGeom prst="rect">
            <a:avLst/>
          </a:prstGeom>
          <a:noFill/>
          <a:ln w="9525">
            <a:noFill/>
          </a:ln>
        </p:spPr>
        <p:txBody>
          <a:bodyPr wrap="square">
            <a:spAutoFit/>
          </a:bodyPr>
          <a:lstStyle/>
          <a:p>
            <a:pPr indent="215900" algn="just" fontAlgn="auto">
              <a:lnSpc>
                <a:spcPct val="16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17</a:t>
            </a:r>
            <a:r>
              <a:rPr sz="1300" dirty="0">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首台（套）、首批次、首版次</a:t>
            </a:r>
            <a:r>
              <a:rPr sz="1300" dirty="0">
                <a:latin typeface="微软雅黑" panose="020B0503020204020204" charset="-122"/>
                <a:ea typeface="微软雅黑" panose="020B0503020204020204" charset="-122"/>
                <a:cs typeface="微软雅黑" panose="020B0503020204020204" charset="-122"/>
                <a:sym typeface="+mn-ea"/>
              </a:rPr>
              <a:t>产品企业及</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重点软件和信息</a:t>
            </a:r>
            <a:r>
              <a:rPr sz="1300" dirty="0">
                <a:latin typeface="微软雅黑" panose="020B0503020204020204" charset="-122"/>
                <a:ea typeface="微软雅黑" panose="020B0503020204020204" charset="-122"/>
                <a:cs typeface="微软雅黑" panose="020B0503020204020204" charset="-122"/>
                <a:sym typeface="+mn-ea"/>
              </a:rPr>
              <a:t>服务企业证明材料；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18.近三年进入“</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创客中国</a:t>
            </a:r>
            <a:r>
              <a:rPr sz="1300" dirty="0">
                <a:latin typeface="微软雅黑" panose="020B0503020204020204" charset="-122"/>
                <a:ea typeface="微软雅黑" panose="020B0503020204020204" charset="-122"/>
                <a:cs typeface="微软雅黑" panose="020B0503020204020204" charset="-122"/>
                <a:sym typeface="+mn-ea"/>
              </a:rPr>
              <a:t>”重庆市创新创业大赛企业组决赛、市级以上创新创业大赛中奖证明材料；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19.</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知识产权证书</a:t>
            </a:r>
            <a:r>
              <a:rPr sz="1300" dirty="0">
                <a:latin typeface="微软雅黑" panose="020B0503020204020204" charset="-122"/>
                <a:ea typeface="微软雅黑" panose="020B0503020204020204" charset="-122"/>
                <a:cs typeface="微软雅黑" panose="020B0503020204020204" charset="-122"/>
                <a:sym typeface="+mn-ea"/>
              </a:rPr>
              <a:t>及相关证明材料；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20.</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研发人员</a:t>
            </a:r>
            <a:r>
              <a:rPr sz="1300" dirty="0">
                <a:latin typeface="微软雅黑" panose="020B0503020204020204" charset="-122"/>
                <a:ea typeface="微软雅黑" panose="020B0503020204020204" charset="-122"/>
                <a:cs typeface="微软雅黑" panose="020B0503020204020204" charset="-122"/>
                <a:sym typeface="+mn-ea"/>
              </a:rPr>
              <a:t>占比的说明材料；</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21.建立</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研发机构</a:t>
            </a:r>
            <a:r>
              <a:rPr sz="1300" dirty="0">
                <a:latin typeface="微软雅黑" panose="020B0503020204020204" charset="-122"/>
                <a:ea typeface="微软雅黑" panose="020B0503020204020204" charset="-122"/>
                <a:cs typeface="微软雅黑" panose="020B0503020204020204" charset="-122"/>
                <a:sym typeface="+mn-ea"/>
              </a:rPr>
              <a:t>证明材料。</a:t>
            </a:r>
            <a:endParaRPr sz="13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5" name="矩形: 圆角 6"/>
          <p:cNvSpPr/>
          <p:nvPr>
            <p:custDataLst>
              <p:tags r:id="rId2"/>
            </p:custDataLst>
          </p:nvPr>
        </p:nvSpPr>
        <p:spPr>
          <a:xfrm>
            <a:off x="3429000" y="1423670"/>
            <a:ext cx="5130165" cy="1645920"/>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3"/>
            </p:custDataLst>
          </p:nvPr>
        </p:nvSpPr>
        <p:spPr>
          <a:xfrm>
            <a:off x="4001984" y="1597025"/>
            <a:ext cx="4001985" cy="1384995"/>
          </a:xfrm>
          <a:prstGeom prst="rect">
            <a:avLst/>
          </a:prstGeom>
          <a:noFill/>
        </p:spPr>
        <p:txBody>
          <a:bodyPr wrap="square" rtlCol="0">
            <a:spAutoFit/>
          </a:bodyPr>
          <a:lstStyle/>
          <a:p>
            <a:pPr algn="ctr">
              <a:buClrTx/>
              <a:buSzTx/>
              <a:buFontTx/>
            </a:pPr>
            <a:r>
              <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五、专精特</a:t>
            </a: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新</a:t>
            </a:r>
            <a:endParaRPr lang="en-US" altLang="zh-CN"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a:buClrTx/>
              <a:buSzTx/>
              <a:buFontTx/>
            </a:pP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小</a:t>
            </a: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巨人</a:t>
            </a:r>
            <a:r>
              <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”企</a:t>
            </a:r>
            <a:r>
              <a:rPr lang="zh-CN" altLang="en-US" sz="42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业</a:t>
            </a:r>
            <a:endParaRPr lang="zh-CN" altLang="en-US" sz="4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矩形: 圆角 14"/>
          <p:cNvSpPr/>
          <p:nvPr>
            <p:custDataLst>
              <p:tags r:id="rId4"/>
            </p:custDataLst>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049977" y="2871853"/>
            <a:ext cx="6887688" cy="1662546"/>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49977" y="712523"/>
            <a:ext cx="6887688" cy="1662546"/>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40"/>
          <p:cNvSpPr txBox="1"/>
          <p:nvPr>
            <p:custDataLst>
              <p:tags r:id="rId3"/>
            </p:custDataLst>
          </p:nvPr>
        </p:nvSpPr>
        <p:spPr>
          <a:xfrm>
            <a:off x="317689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文本框 40"/>
          <p:cNvSpPr txBox="1"/>
          <p:nvPr>
            <p:custDataLst>
              <p:tags r:id="rId4"/>
            </p:custDataLst>
          </p:nvPr>
        </p:nvSpPr>
        <p:spPr>
          <a:xfrm>
            <a:off x="3176898" y="2682022"/>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5" name="文本框 5"/>
          <p:cNvSpPr txBox="1"/>
          <p:nvPr/>
        </p:nvSpPr>
        <p:spPr>
          <a:xfrm>
            <a:off x="1309746" y="391889"/>
            <a:ext cx="6385461" cy="3949527"/>
          </a:xfrm>
          <a:prstGeom prst="rect">
            <a:avLst/>
          </a:prstGeom>
          <a:noFill/>
          <a:ln w="9525">
            <a:noFill/>
          </a:ln>
        </p:spPr>
        <p:txBody>
          <a:bodyPr wrap="square">
            <a:noAutofit/>
          </a:bodyPr>
          <a:lstStyle/>
          <a:p>
            <a:pPr indent="-457200" algn="ctr" fontAlgn="auto">
              <a:lnSpc>
                <a:spcPct val="18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优质企业</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80000"/>
              </a:lnSpc>
              <a:spcAft>
                <a:spcPts val="0"/>
              </a:spcAft>
              <a:buClrTx/>
              <a:buSzTx/>
              <a:buFontTx/>
              <a:extLst>
                <a:ext uri="{35155182-B16C-46BC-9424-99874614C6A1}">
                  <wpsdc:indentchars xmlns:wpsdc="http://www.wps.cn/officeDocument/2017/drawingmlCustomData" val="200" checksum="1077528236"/>
                </a:ext>
              </a:extLst>
            </a:pPr>
            <a:r>
              <a:rPr lang="en-US" sz="1200" b="1" dirty="0">
                <a:latin typeface="微软雅黑" panose="020B0503020204020204" charset="-122"/>
                <a:ea typeface="微软雅黑" panose="020B0503020204020204" charset="-122"/>
                <a:cs typeface="微软雅黑" panose="020B0503020204020204" charset="-122"/>
                <a:sym typeface="+mn-ea"/>
              </a:rPr>
              <a:t>优质中小企业</a:t>
            </a:r>
            <a:r>
              <a:rPr lang="en-US" sz="1200" dirty="0">
                <a:latin typeface="微软雅黑" panose="020B0503020204020204" charset="-122"/>
                <a:ea typeface="微软雅黑" panose="020B0503020204020204" charset="-122"/>
                <a:cs typeface="微软雅黑" panose="020B0503020204020204" charset="-122"/>
                <a:sym typeface="+mn-ea"/>
              </a:rPr>
              <a:t>是指在产品、技术、管理、模式等方面</a:t>
            </a:r>
            <a:r>
              <a:rPr lang="en-US" sz="1200" b="1" dirty="0">
                <a:latin typeface="微软雅黑" panose="020B0503020204020204" charset="-122"/>
                <a:ea typeface="微软雅黑" panose="020B0503020204020204" charset="-122"/>
                <a:cs typeface="微软雅黑" panose="020B0503020204020204" charset="-122"/>
                <a:sym typeface="+mn-ea"/>
              </a:rPr>
              <a:t>创新能力强、专注细分市场、成长性好</a:t>
            </a:r>
            <a:r>
              <a:rPr lang="en-US" sz="1200" dirty="0">
                <a:latin typeface="微软雅黑" panose="020B0503020204020204" charset="-122"/>
                <a:ea typeface="微软雅黑" panose="020B0503020204020204" charset="-122"/>
                <a:cs typeface="微软雅黑" panose="020B0503020204020204" charset="-122"/>
                <a:sym typeface="+mn-ea"/>
              </a:rPr>
              <a:t>的中小企业，由</a:t>
            </a:r>
            <a:r>
              <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创新型中小企业</a:t>
            </a:r>
            <a:r>
              <a:rPr lang="en-US" sz="1200" b="1" dirty="0">
                <a:latin typeface="微软雅黑" panose="020B0503020204020204" charset="-122"/>
                <a:ea typeface="微软雅黑" panose="020B0503020204020204" charset="-122"/>
                <a:cs typeface="微软雅黑" panose="020B0503020204020204" charset="-122"/>
                <a:sym typeface="+mn-ea"/>
              </a:rPr>
              <a:t>、</a:t>
            </a:r>
            <a:r>
              <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专精特新中小企业</a:t>
            </a:r>
            <a:r>
              <a:rPr lang="en-US" sz="1200" b="1" dirty="0">
                <a:latin typeface="微软雅黑" panose="020B0503020204020204" charset="-122"/>
                <a:ea typeface="微软雅黑" panose="020B0503020204020204" charset="-122"/>
                <a:cs typeface="微软雅黑" panose="020B0503020204020204" charset="-122"/>
                <a:sym typeface="+mn-ea"/>
              </a:rPr>
              <a:t>和</a:t>
            </a:r>
            <a:r>
              <a:rPr 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专精特新“小巨人”企业</a:t>
            </a:r>
            <a:r>
              <a:rPr lang="en-US" sz="1200" dirty="0">
                <a:latin typeface="微软雅黑" panose="020B0503020204020204" charset="-122"/>
                <a:ea typeface="微软雅黑" panose="020B0503020204020204" charset="-122"/>
                <a:cs typeface="微软雅黑" panose="020B0503020204020204" charset="-122"/>
                <a:sym typeface="+mn-ea"/>
              </a:rPr>
              <a:t>三个层次组成。</a:t>
            </a:r>
            <a:endParaRPr lang="en-US" sz="1200" dirty="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80000"/>
              </a:lnSpc>
              <a:spcAft>
                <a:spcPts val="0"/>
              </a:spcAft>
              <a:buClrTx/>
              <a:buSzTx/>
              <a:buFontTx/>
              <a:extLst>
                <a:ext uri="{35155182-B16C-46BC-9424-99874614C6A1}">
                  <wpsdc:indentchars xmlns:wpsdc="http://www.wps.cn/officeDocument/2017/drawingmlCustomData" val="200" checksum="1077528236"/>
                </a:ext>
              </a:extLst>
            </a:pPr>
            <a:r>
              <a:rPr lang="en-US" sz="1200" dirty="0">
                <a:latin typeface="微软雅黑" panose="020B0503020204020204" charset="-122"/>
                <a:ea typeface="微软雅黑" panose="020B0503020204020204" charset="-122"/>
                <a:cs typeface="微软雅黑" panose="020B0503020204020204" charset="-122"/>
                <a:sym typeface="+mn-ea"/>
              </a:rPr>
              <a:t>优质中小企业之上</a:t>
            </a:r>
            <a:r>
              <a:rPr lang="zh-CN" altLang="en-US" sz="1200" dirty="0">
                <a:latin typeface="微软雅黑" panose="020B0503020204020204" charset="-122"/>
                <a:ea typeface="微软雅黑" panose="020B0503020204020204" charset="-122"/>
                <a:cs typeface="微软雅黑" panose="020B0503020204020204" charset="-122"/>
                <a:sym typeface="+mn-ea"/>
              </a:rPr>
              <a:t>还有</a:t>
            </a:r>
            <a:r>
              <a:rPr lang="en-US"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制造业单项冠军</a:t>
            </a:r>
            <a:r>
              <a:rPr lang="en-US" sz="1200" b="1" dirty="0" smtClean="0">
                <a:latin typeface="微软雅黑" panose="020B0503020204020204" charset="-122"/>
                <a:ea typeface="微软雅黑" panose="020B0503020204020204" charset="-122"/>
                <a:cs typeface="微软雅黑" panose="020B0503020204020204" charset="-122"/>
                <a:sym typeface="+mn-ea"/>
              </a:rPr>
              <a:t>。</a:t>
            </a:r>
            <a:endParaRPr lang="en-US" sz="1200" b="1" dirty="0" smtClean="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80000"/>
              </a:lnSpc>
              <a:spcAft>
                <a:spcPts val="0"/>
              </a:spcAft>
              <a:buClrTx/>
              <a:buSzTx/>
              <a:buFontTx/>
              <a:extLst>
                <a:ext uri="{35155182-B16C-46BC-9424-99874614C6A1}">
                  <wpsdc:indentchars xmlns:wpsdc="http://www.wps.cn/officeDocument/2017/drawingmlCustomData" val="200" checksum="1077528236"/>
                </a:ext>
              </a:extLst>
            </a:pPr>
            <a:endParaRPr lang="en-US" sz="1200" dirty="0">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ct val="18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政策文件</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04800" fontAlgn="auto">
              <a:lnSpc>
                <a:spcPct val="180000"/>
              </a:lnSpc>
              <a:spcAft>
                <a:spcPts val="0"/>
              </a:spcAft>
              <a:extLst>
                <a:ext uri="{35155182-B16C-46BC-9424-99874614C6A1}">
                  <wpsdc:indentchars xmlns:wpsdc="http://www.wps.cn/officeDocument/2017/drawingmlCustomData" val="200" checksum="1077528236"/>
                </a:ext>
              </a:extLst>
            </a:pPr>
            <a:r>
              <a:rPr lang="en-US" sz="1200" dirty="0">
                <a:latin typeface="微软雅黑" panose="020B0503020204020204" charset="-122"/>
                <a:ea typeface="微软雅黑" panose="020B0503020204020204" charset="-122"/>
                <a:cs typeface="微软雅黑" panose="020B0503020204020204" charset="-122"/>
                <a:sym typeface="+mn-ea"/>
              </a:rPr>
              <a:t>2016年3月16日  工信部印发印发</a:t>
            </a:r>
            <a:r>
              <a:rPr lang="en-US" sz="1200" b="1" dirty="0">
                <a:latin typeface="微软雅黑" panose="020B0503020204020204" charset="-122"/>
                <a:ea typeface="微软雅黑" panose="020B0503020204020204" charset="-122"/>
                <a:cs typeface="微软雅黑" panose="020B0503020204020204" charset="-122"/>
                <a:sym typeface="+mn-ea"/>
              </a:rPr>
              <a:t>《制造业单项冠军企业培育提升专项行动实施方案》</a:t>
            </a:r>
            <a:endParaRPr lang="en-US" sz="1200" b="1" dirty="0">
              <a:latin typeface="微软雅黑" panose="020B0503020204020204" charset="-122"/>
              <a:ea typeface="微软雅黑" panose="020B0503020204020204" charset="-122"/>
              <a:cs typeface="微软雅黑" panose="020B0503020204020204" charset="-122"/>
              <a:sym typeface="+mn-ea"/>
            </a:endParaRPr>
          </a:p>
          <a:p>
            <a:pPr indent="304800" fontAlgn="auto">
              <a:lnSpc>
                <a:spcPct val="180000"/>
              </a:lnSpc>
              <a:spcAft>
                <a:spcPts val="0"/>
              </a:spcAft>
              <a:extLst>
                <a:ext uri="{35155182-B16C-46BC-9424-99874614C6A1}">
                  <wpsdc:indentchars xmlns:wpsdc="http://www.wps.cn/officeDocument/2017/drawingmlCustomData" val="200" checksum="1077528236"/>
                </a:ext>
              </a:extLst>
            </a:pPr>
            <a:r>
              <a:rPr lang="en-US" sz="1200" dirty="0">
                <a:latin typeface="微软雅黑" panose="020B0503020204020204" charset="-122"/>
                <a:ea typeface="微软雅黑" panose="020B0503020204020204" charset="-122"/>
                <a:cs typeface="微软雅黑" panose="020B0503020204020204" charset="-122"/>
                <a:sym typeface="+mn-ea"/>
              </a:rPr>
              <a:t>2022年6月1日    工信部印发</a:t>
            </a:r>
            <a:r>
              <a:rPr lang="en-US" sz="1200" b="1" dirty="0">
                <a:latin typeface="微软雅黑" panose="020B0503020204020204" charset="-122"/>
                <a:ea typeface="微软雅黑" panose="020B0503020204020204" charset="-122"/>
                <a:cs typeface="微软雅黑" panose="020B0503020204020204" charset="-122"/>
                <a:sym typeface="+mn-ea"/>
              </a:rPr>
              <a:t>《优质中小企业梯度培育管理暂行办法》</a:t>
            </a:r>
            <a:endParaRPr lang="en-US" sz="1200" b="1" dirty="0">
              <a:latin typeface="微软雅黑" panose="020B0503020204020204" charset="-122"/>
              <a:ea typeface="微软雅黑" panose="020B0503020204020204" charset="-122"/>
              <a:cs typeface="微软雅黑" panose="020B0503020204020204" charset="-122"/>
              <a:sym typeface="+mn-ea"/>
            </a:endParaRPr>
          </a:p>
          <a:p>
            <a:pPr indent="304800" fontAlgn="auto">
              <a:lnSpc>
                <a:spcPct val="180000"/>
              </a:lnSpc>
              <a:spcAft>
                <a:spcPts val="0"/>
              </a:spcAft>
              <a:extLst>
                <a:ext uri="{35155182-B16C-46BC-9424-99874614C6A1}">
                  <wpsdc:indentchars xmlns:wpsdc="http://www.wps.cn/officeDocument/2017/drawingmlCustomData" val="200" checksum="1077528236"/>
                </a:ext>
              </a:extLst>
            </a:pPr>
            <a:r>
              <a:rPr lang="en-US" sz="1200" dirty="0">
                <a:latin typeface="微软雅黑" panose="020B0503020204020204" charset="-122"/>
                <a:ea typeface="微软雅黑" panose="020B0503020204020204" charset="-122"/>
                <a:cs typeface="微软雅黑" panose="020B0503020204020204" charset="-122"/>
                <a:sym typeface="+mn-ea"/>
              </a:rPr>
              <a:t>2023年2月7日    </a:t>
            </a:r>
            <a:r>
              <a:rPr lang="en-US" sz="1200" dirty="0" err="1">
                <a:latin typeface="微软雅黑" panose="020B0503020204020204" charset="-122"/>
                <a:ea typeface="微软雅黑" panose="020B0503020204020204" charset="-122"/>
                <a:cs typeface="微软雅黑" panose="020B0503020204020204" charset="-122"/>
                <a:sym typeface="+mn-ea"/>
              </a:rPr>
              <a:t>市经济信息委公开征求对</a:t>
            </a:r>
            <a:r>
              <a:rPr lang="en-US" sz="1200" b="1" dirty="0" err="1">
                <a:latin typeface="微软雅黑" panose="020B0503020204020204" charset="-122"/>
                <a:ea typeface="微软雅黑" panose="020B0503020204020204" charset="-122"/>
                <a:cs typeface="微软雅黑" panose="020B0503020204020204" charset="-122"/>
                <a:sym typeface="+mn-ea"/>
              </a:rPr>
              <a:t>《重庆市优质中小企业梯度培育管理实施细则（征求意见稿）》</a:t>
            </a:r>
            <a:r>
              <a:rPr lang="en-US" sz="1200" dirty="0" err="1" smtClean="0">
                <a:latin typeface="微软雅黑" panose="020B0503020204020204" charset="-122"/>
                <a:ea typeface="微软雅黑" panose="020B0503020204020204" charset="-122"/>
                <a:cs typeface="微软雅黑" panose="020B0503020204020204" charset="-122"/>
                <a:sym typeface="+mn-ea"/>
              </a:rPr>
              <a:t>的意见</a:t>
            </a:r>
            <a:endParaRPr sz="12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9" name="文本框 40"/>
          <p:cNvSpPr txBox="1"/>
          <p:nvPr>
            <p:custDataLst>
              <p:tags r:id="rId3"/>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452630" y="415810"/>
            <a:ext cx="42976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专精特新“小巨人”企业申报和复核对象</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1" name="矩形: 圆角 188"/>
          <p:cNvSpPr/>
          <p:nvPr/>
        </p:nvSpPr>
        <p:spPr>
          <a:xfrm>
            <a:off x="1256794" y="1337943"/>
            <a:ext cx="952012" cy="33195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3" name="矩形: 圆角 188"/>
          <p:cNvSpPr/>
          <p:nvPr/>
        </p:nvSpPr>
        <p:spPr>
          <a:xfrm>
            <a:off x="1242940" y="2095985"/>
            <a:ext cx="952012" cy="33195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 name="文本框 5"/>
          <p:cNvSpPr txBox="1"/>
          <p:nvPr/>
        </p:nvSpPr>
        <p:spPr>
          <a:xfrm>
            <a:off x="1211283" y="1225841"/>
            <a:ext cx="6792686" cy="3522980"/>
          </a:xfrm>
          <a:prstGeom prst="rect">
            <a:avLst/>
          </a:prstGeom>
          <a:noFill/>
          <a:ln w="9525">
            <a:noFill/>
          </a:ln>
        </p:spPr>
        <p:txBody>
          <a:bodyPr wrap="square">
            <a:spAutoFit/>
          </a:bodyPr>
          <a:lstStyle/>
          <a:p>
            <a:pPr indent="-457200" algn="l" fontAlgn="auto">
              <a:lnSpc>
                <a:spcPct val="180000"/>
              </a:lnSpc>
              <a:spcBef>
                <a:spcPts val="0"/>
              </a:spcBef>
              <a:spcAft>
                <a:spcPts val="0"/>
              </a:spcAft>
              <a:buClrTx/>
              <a:buSzTx/>
              <a:buFontTx/>
            </a:pPr>
            <a:r>
              <a:rPr sz="1400" b="1" dirty="0" err="1" smtClean="0">
                <a:solidFill>
                  <a:srgbClr val="0070C0"/>
                </a:solidFill>
                <a:latin typeface="微软雅黑" panose="020B0503020204020204" charset="-122"/>
                <a:ea typeface="微软雅黑" panose="020B0503020204020204" charset="-122"/>
                <a:cs typeface="微软雅黑" panose="020B0503020204020204" charset="-122"/>
                <a:sym typeface="+mn-ea"/>
              </a:rPr>
              <a:t>申报企业</a:t>
            </a:r>
            <a:r>
              <a:rPr lang="zh-CN" sz="1400" b="1" dirty="0">
                <a:latin typeface="微软雅黑" panose="020B0503020204020204" charset="-122"/>
                <a:ea typeface="微软雅黑" panose="020B0503020204020204" charset="-122"/>
                <a:cs typeface="微软雅黑" panose="020B0503020204020204" charset="-122"/>
                <a:sym typeface="+mn-ea"/>
              </a:rPr>
              <a:t>：</a:t>
            </a:r>
            <a:r>
              <a:rPr lang="zh-CN" altLang="en-US" sz="1400" b="1" dirty="0">
                <a:sym typeface="+mn-ea"/>
              </a:rPr>
              <a:t>应为</a:t>
            </a:r>
            <a:r>
              <a:rPr lang="zh-CN" altLang="en-US" sz="1400" b="1" dirty="0">
                <a:solidFill>
                  <a:srgbClr val="FF0000"/>
                </a:solidFill>
                <a:sym typeface="+mn-ea"/>
              </a:rPr>
              <a:t>市级认定的“专精特新”中小企业</a:t>
            </a:r>
            <a:r>
              <a:rPr lang="zh-CN" altLang="en-US" sz="1400" b="1" dirty="0">
                <a:sym typeface="+mn-ea"/>
              </a:rPr>
              <a:t>，重点推荐</a:t>
            </a:r>
            <a:r>
              <a:rPr lang="zh-CN" altLang="en-US" sz="1400" b="1" dirty="0">
                <a:solidFill>
                  <a:srgbClr val="FF0000"/>
                </a:solidFill>
                <a:sym typeface="+mn-ea"/>
              </a:rPr>
              <a:t>科技含量高、产业导</a:t>
            </a:r>
            <a:r>
              <a:rPr lang="zh-CN" altLang="en-US" sz="1400" b="1" dirty="0" smtClean="0">
                <a:solidFill>
                  <a:srgbClr val="FF0000"/>
                </a:solidFill>
                <a:sym typeface="+mn-ea"/>
              </a:rPr>
              <a:t>向好</a:t>
            </a:r>
            <a:r>
              <a:rPr lang="zh-CN" altLang="en-US" sz="1400" b="1" dirty="0">
                <a:sym typeface="+mn-ea"/>
              </a:rPr>
              <a:t>的企业。</a:t>
            </a:r>
            <a:endParaRPr lang="zh-CN" altLang="en-US" sz="1400" b="1" dirty="0"/>
          </a:p>
          <a:p>
            <a:pPr indent="-457200" algn="l" fontAlgn="auto">
              <a:lnSpc>
                <a:spcPct val="180000"/>
              </a:lnSpc>
              <a:spcBef>
                <a:spcPts val="0"/>
              </a:spcBef>
              <a:spcAft>
                <a:spcPts val="0"/>
              </a:spcAft>
              <a:buClrTx/>
              <a:buSzTx/>
              <a:buFontTx/>
            </a:pP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复核企业</a:t>
            </a:r>
            <a:r>
              <a:rPr lang="zh-CN" sz="1400" b="1" dirty="0">
                <a:latin typeface="微软雅黑" panose="020B0503020204020204" charset="-122"/>
                <a:ea typeface="微软雅黑" panose="020B0503020204020204" charset="-122"/>
                <a:cs typeface="微软雅黑" panose="020B0503020204020204" charset="-122"/>
                <a:sym typeface="+mn-ea"/>
              </a:rPr>
              <a:t>：</a:t>
            </a:r>
            <a:r>
              <a:rPr lang="zh-CN" altLang="en-US" sz="1400" b="1" dirty="0">
                <a:sym typeface="+mn-ea"/>
              </a:rPr>
              <a:t>为我市</a:t>
            </a:r>
            <a:r>
              <a:rPr lang="en-US" altLang="zh-CN" sz="1400" b="1" dirty="0">
                <a:solidFill>
                  <a:srgbClr val="FF0000"/>
                </a:solidFill>
                <a:sym typeface="+mn-ea"/>
              </a:rPr>
              <a:t>60</a:t>
            </a:r>
            <a:r>
              <a:rPr lang="zh-CN" altLang="en-US" sz="1400" b="1" dirty="0">
                <a:solidFill>
                  <a:srgbClr val="FF0000"/>
                </a:solidFill>
                <a:sym typeface="+mn-ea"/>
              </a:rPr>
              <a:t>家第二批</a:t>
            </a:r>
            <a:r>
              <a:rPr lang="zh-CN" altLang="en-US" sz="1400" b="1" dirty="0">
                <a:sym typeface="+mn-ea"/>
              </a:rPr>
              <a:t>专精特新“小巨人”企业，</a:t>
            </a:r>
            <a:r>
              <a:rPr lang="en-US" altLang="zh-CN" sz="1400" b="1" dirty="0">
                <a:sym typeface="+mn-ea"/>
              </a:rPr>
              <a:t>2020</a:t>
            </a:r>
            <a:r>
              <a:rPr lang="zh-CN" altLang="en-US" sz="1400" b="1" dirty="0">
                <a:sym typeface="+mn-ea"/>
              </a:rPr>
              <a:t>年工信部认定</a:t>
            </a:r>
            <a:endParaRPr lang="zh-CN" altLang="en-US" sz="1400" b="1" dirty="0">
              <a:sym typeface="+mn-ea"/>
            </a:endParaRPr>
          </a:p>
          <a:p>
            <a:pPr indent="-457200" algn="l" fontAlgn="auto">
              <a:lnSpc>
                <a:spcPct val="180000"/>
              </a:lnSpc>
              <a:spcBef>
                <a:spcPts val="0"/>
              </a:spcBef>
              <a:spcAft>
                <a:spcPts val="0"/>
              </a:spcAft>
              <a:buClrTx/>
              <a:buSzTx/>
              <a:buFontTx/>
            </a:pP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zh-CN" altLang="en-US" sz="1200" i="1" dirty="0">
                <a:latin typeface="微软雅黑" panose="020B0503020204020204" charset="-122"/>
                <a:ea typeface="微软雅黑" panose="020B0503020204020204" charset="-122"/>
                <a:cs typeface="微软雅黑" panose="020B0503020204020204" charset="-122"/>
                <a:sym typeface="+mn-ea"/>
              </a:rPr>
              <a:t>注：</a:t>
            </a:r>
            <a:r>
              <a:rPr lang="en-US" altLang="zh-CN" sz="1200" i="1" dirty="0">
                <a:latin typeface="微软雅黑" panose="020B0503020204020204" charset="-122"/>
                <a:ea typeface="微软雅黑" panose="020B0503020204020204" charset="-122"/>
                <a:cs typeface="微软雅黑" panose="020B0503020204020204" charset="-122"/>
                <a:sym typeface="+mn-ea"/>
              </a:rPr>
              <a:t>1.</a:t>
            </a:r>
            <a:r>
              <a:rPr lang="zh-CN" altLang="en-US" sz="1200" i="1" dirty="0">
                <a:latin typeface="微软雅黑" panose="020B0503020204020204" charset="-122"/>
                <a:ea typeface="微软雅黑" panose="020B0503020204020204" charset="-122"/>
                <a:cs typeface="微软雅黑" panose="020B0503020204020204" charset="-122"/>
                <a:sym typeface="+mn-ea"/>
              </a:rPr>
              <a:t>小巨人企业可在中小企业公共服务平台专精特新专</a:t>
            </a:r>
            <a:r>
              <a:rPr lang="zh-CN" altLang="en-US" sz="1200" i="1" dirty="0" smtClean="0">
                <a:latin typeface="微软雅黑" panose="020B0503020204020204" charset="-122"/>
                <a:ea typeface="微软雅黑" panose="020B0503020204020204" charset="-122"/>
                <a:cs typeface="微软雅黑" panose="020B0503020204020204" charset="-122"/>
                <a:sym typeface="+mn-ea"/>
              </a:rPr>
              <a:t>区   </a:t>
            </a:r>
            <a:endParaRPr lang="en-US" altLang="zh-CN" sz="1200" i="1" dirty="0" smtClean="0">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80000"/>
              </a:lnSpc>
              <a:spcBef>
                <a:spcPts val="0"/>
              </a:spcBef>
              <a:spcAft>
                <a:spcPts val="0"/>
              </a:spcAft>
              <a:buClrTx/>
              <a:buSzTx/>
              <a:buFontTx/>
            </a:pPr>
            <a:r>
              <a:rPr lang="en-US" altLang="zh-CN" sz="1200" i="1" dirty="0" smtClean="0">
                <a:latin typeface="微软雅黑" panose="020B0503020204020204" charset="-122"/>
                <a:ea typeface="微软雅黑" panose="020B0503020204020204" charset="-122"/>
                <a:cs typeface="微软雅黑" panose="020B0503020204020204" charset="-122"/>
                <a:sym typeface="+mn-ea"/>
              </a:rPr>
              <a:t>           </a:t>
            </a:r>
            <a:r>
              <a:rPr lang="zh-CN" altLang="en-US" sz="1200" i="1" dirty="0" smtClean="0">
                <a:latin typeface="微软雅黑" panose="020B0503020204020204" charset="-122"/>
                <a:ea typeface="微软雅黑" panose="020B0503020204020204" charset="-122"/>
                <a:cs typeface="微软雅黑" panose="020B0503020204020204" charset="-122"/>
                <a:sym typeface="+mn-ea"/>
              </a:rPr>
              <a:t>（</a:t>
            </a:r>
            <a:r>
              <a:rPr lang="zh-CN" altLang="en-US" sz="1200" i="1" dirty="0">
                <a:latin typeface="微软雅黑" panose="020B0503020204020204" charset="-122"/>
                <a:ea typeface="微软雅黑" panose="020B0503020204020204" charset="-122"/>
                <a:cs typeface="微软雅黑" panose="020B0503020204020204" charset="-122"/>
                <a:sym typeface="+mn-ea"/>
              </a:rPr>
              <a:t>https://www.cqsme.cn/zjtx/entquery）查询</a:t>
            </a:r>
            <a:endParaRPr lang="zh-CN" altLang="en-US" sz="1200" b="1" i="1" dirty="0">
              <a:latin typeface="微软雅黑" panose="020B0503020204020204" charset="-122"/>
              <a:ea typeface="微软雅黑" panose="020B0503020204020204" charset="-122"/>
              <a:cs typeface="微软雅黑" panose="020B0503020204020204" charset="-122"/>
              <a:sym typeface="+mn-ea"/>
            </a:endParaRPr>
          </a:p>
          <a:p>
            <a:pPr indent="-457200">
              <a:lnSpc>
                <a:spcPct val="180000"/>
              </a:lnSpc>
            </a:pPr>
            <a:r>
              <a:rPr lang="en-US" altLang="zh-CN" sz="1200" i="1" dirty="0" smtClean="0">
                <a:latin typeface="微软雅黑" panose="020B0503020204020204" charset="-122"/>
                <a:ea typeface="微软雅黑" panose="020B0503020204020204" charset="-122"/>
                <a:cs typeface="微软雅黑" panose="020B0503020204020204" charset="-122"/>
                <a:sym typeface="+mn-ea"/>
              </a:rPr>
              <a:t>         2</a:t>
            </a: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zh-CN" altLang="en-US" sz="1200" i="1" dirty="0">
                <a:latin typeface="微软雅黑" panose="020B0503020204020204" charset="-122"/>
                <a:ea typeface="微软雅黑" panose="020B0503020204020204" charset="-122"/>
                <a:cs typeface="微软雅黑" panose="020B0503020204020204" charset="-122"/>
                <a:sym typeface="+mn-ea"/>
              </a:rPr>
              <a:t>对于</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已列</a:t>
            </a:r>
            <a:r>
              <a:rPr lang="zh-CN" altLang="en-US" sz="1200" i="1" dirty="0">
                <a:latin typeface="微软雅黑" panose="020B0503020204020204" charset="-122"/>
                <a:ea typeface="微软雅黑" panose="020B0503020204020204" charset="-122"/>
                <a:cs typeface="微软雅黑" panose="020B0503020204020204" charset="-122"/>
                <a:sym typeface="+mn-ea"/>
              </a:rPr>
              <a:t>为工业和信息化部制造业单项冠军企业或产品的企业，</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不再认定</a:t>
            </a:r>
            <a:endParaRPr lang="zh-CN" altLang="en-US" sz="1200" i="1" dirty="0">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80000"/>
              </a:lnSpc>
              <a:spcBef>
                <a:spcPts val="0"/>
              </a:spcBef>
              <a:spcAft>
                <a:spcPts val="0"/>
              </a:spcAft>
              <a:buClrTx/>
              <a:buSzTx/>
              <a:buFontTx/>
            </a:pPr>
            <a:r>
              <a:rPr lang="en-US" altLang="zh-CN" sz="1200" i="1" dirty="0" smtClean="0">
                <a:latin typeface="微软雅黑" panose="020B0503020204020204" charset="-122"/>
                <a:ea typeface="微软雅黑" panose="020B0503020204020204" charset="-122"/>
                <a:cs typeface="微软雅黑" panose="020B0503020204020204" charset="-122"/>
                <a:sym typeface="+mn-ea"/>
              </a:rPr>
              <a:t>         3</a:t>
            </a:r>
            <a:r>
              <a:rPr lang="en-US" altLang="zh-CN" sz="1200" i="1" dirty="0">
                <a:latin typeface="微软雅黑" panose="020B0503020204020204" charset="-122"/>
                <a:ea typeface="微软雅黑" panose="020B0503020204020204" charset="-122"/>
                <a:cs typeface="微软雅黑" panose="020B0503020204020204" charset="-122"/>
                <a:sym typeface="+mn-ea"/>
              </a:rPr>
              <a:t>.</a:t>
            </a:r>
            <a:r>
              <a:rPr lang="zh-CN" altLang="en-US" sz="1200" i="1" dirty="0">
                <a:latin typeface="微软雅黑" panose="020B0503020204020204" charset="-122"/>
                <a:ea typeface="微软雅黑" panose="020B0503020204020204" charset="-122"/>
                <a:cs typeface="微软雅黑" panose="020B0503020204020204" charset="-122"/>
                <a:sym typeface="+mn-ea"/>
              </a:rPr>
              <a:t>对于与已认定的国家级专精特新“小巨人”企业存在控股关系（持股/被持股比例超过50%）的企业，以及同一集团内生产相似主导产品企业，</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不再认定</a:t>
            </a:r>
            <a:r>
              <a:rPr lang="zh-CN" altLang="en-US" sz="1200" i="1" dirty="0">
                <a:latin typeface="微软雅黑" panose="020B0503020204020204" charset="-122"/>
                <a:ea typeface="微软雅黑" panose="020B0503020204020204" charset="-122"/>
                <a:cs typeface="微软雅黑" panose="020B0503020204020204" charset="-122"/>
                <a:sym typeface="+mn-ea"/>
              </a:rPr>
              <a:t>。</a:t>
            </a:r>
            <a:endParaRPr lang="zh-CN" altLang="en-US" sz="1200" i="1" dirty="0">
              <a:latin typeface="微软雅黑" panose="020B0503020204020204" charset="-122"/>
              <a:ea typeface="微软雅黑" panose="020B0503020204020204" charset="-122"/>
              <a:cs typeface="微软雅黑" panose="020B0503020204020204" charset="-122"/>
              <a:sym typeface="+mn-ea"/>
            </a:endParaRPr>
          </a:p>
          <a:p>
            <a:pPr indent="-457200" algn="l" fontAlgn="auto">
              <a:lnSpc>
                <a:spcPct val="180000"/>
              </a:lnSpc>
              <a:spcBef>
                <a:spcPts val="0"/>
              </a:spcBef>
              <a:spcAft>
                <a:spcPts val="0"/>
              </a:spcAft>
              <a:buClrTx/>
              <a:buSzTx/>
              <a:buFontTx/>
            </a:pPr>
            <a:r>
              <a:rPr lang="en-US" altLang="zh-CN" sz="1200" b="1" dirty="0">
                <a:sym typeface="+mn-ea"/>
              </a:rPr>
              <a:t>       </a:t>
            </a:r>
            <a:r>
              <a:rPr lang="en-US" altLang="zh-CN" sz="1200" b="1" dirty="0">
                <a:solidFill>
                  <a:srgbClr val="FF0000"/>
                </a:solidFill>
                <a:sym typeface="+mn-ea"/>
              </a:rPr>
              <a:t>  2022</a:t>
            </a:r>
            <a:r>
              <a:rPr lang="zh-CN" altLang="en-US" sz="1200" b="1" dirty="0">
                <a:solidFill>
                  <a:srgbClr val="FF0000"/>
                </a:solidFill>
                <a:sym typeface="+mn-ea"/>
              </a:rPr>
              <a:t>年</a:t>
            </a:r>
            <a:r>
              <a:rPr lang="en-US" altLang="zh-CN" sz="1200" b="1" dirty="0">
                <a:solidFill>
                  <a:srgbClr val="FF0000"/>
                </a:solidFill>
                <a:sym typeface="+mn-ea"/>
              </a:rPr>
              <a:t>8</a:t>
            </a:r>
            <a:r>
              <a:rPr lang="zh-CN" altLang="en-US" sz="1200" b="1" dirty="0">
                <a:solidFill>
                  <a:srgbClr val="FF0000"/>
                </a:solidFill>
                <a:sym typeface="+mn-ea"/>
              </a:rPr>
              <a:t>月已单独通知涉及区县，提前让企业做好复核准备。</a:t>
            </a:r>
            <a:endParaRPr lang="zh-CN" altLang="en-US" sz="1200" b="1" dirty="0">
              <a:sym typeface="+mn-ea"/>
            </a:endParaRPr>
          </a:p>
          <a:p>
            <a:pPr indent="-457200" algn="l" fontAlgn="auto">
              <a:lnSpc>
                <a:spcPct val="180000"/>
              </a:lnSpc>
              <a:spcBef>
                <a:spcPts val="0"/>
              </a:spcBef>
              <a:spcAft>
                <a:spcPts val="0"/>
              </a:spcAft>
              <a:buClrTx/>
              <a:buSzTx/>
              <a:buFontTx/>
            </a:pPr>
            <a:endParaRPr lang="en-US" sz="1000" i="1" dirty="0">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1001470" y="902525"/>
            <a:ext cx="7200000" cy="3484245"/>
          </a:xfrm>
          <a:prstGeom prst="rect">
            <a:avLst/>
          </a:prstGeom>
          <a:noFill/>
          <a:ln w="9525">
            <a:noFill/>
          </a:ln>
        </p:spPr>
        <p:txBody>
          <a:bodyPr wrap="square">
            <a:spAutoFit/>
          </a:bodyPr>
          <a:lstStyle/>
          <a:p>
            <a:pPr algn="just" fontAlgn="auto">
              <a:lnSpc>
                <a:spcPct val="150000"/>
              </a:lnSpc>
              <a:spcBef>
                <a:spcPts val="0"/>
              </a:spcBef>
              <a:spcAft>
                <a:spcPts val="0"/>
              </a:spcAft>
              <a:buClrTx/>
              <a:buSzTx/>
              <a:buFontTx/>
            </a:pPr>
            <a:r>
              <a:rPr lang="en-US" altLang="zh-CN" sz="1400" b="1" dirty="0" err="1" smtClean="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基本要求</a:t>
            </a:r>
            <a:r>
              <a:rPr lang="en-US" altLang="zh-CN" sz="1400" b="1" dirty="0" smtClean="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rPr>
              <a:t>   </a:t>
            </a:r>
            <a:endParaRPr lang="en-US" altLang="zh-CN" sz="1400" b="1" dirty="0">
              <a:solidFill>
                <a:srgbClr val="0070C0"/>
              </a:solidFill>
              <a:latin typeface="方正兰亭细黑_GBK_M" panose="02010600010101010101" charset="-122"/>
              <a:ea typeface="方正兰亭细黑_GBK_M" panose="02010600010101010101" charset="-122"/>
              <a:cs typeface="方正兰亭细黑_GBK_M" panose="02010600010101010101" charset="-122"/>
              <a:sym typeface="+mn-ea"/>
            </a:endParaRPr>
          </a:p>
          <a:p>
            <a:pPr indent="-457200" fontAlgn="auto">
              <a:lnSpc>
                <a:spcPct val="15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1、在</a:t>
            </a:r>
            <a:r>
              <a:rPr lang="zh-CN" sz="1200" dirty="0">
                <a:latin typeface="微软雅黑" panose="020B0503020204020204" charset="-122"/>
                <a:ea typeface="微软雅黑" panose="020B0503020204020204" charset="-122"/>
                <a:cs typeface="微软雅黑" panose="020B0503020204020204" charset="-122"/>
                <a:sym typeface="+mn-ea"/>
              </a:rPr>
              <a:t>重庆市</a:t>
            </a:r>
            <a:r>
              <a:rPr sz="1200" dirty="0" err="1">
                <a:latin typeface="微软雅黑" panose="020B0503020204020204" charset="-122"/>
                <a:ea typeface="微软雅黑" panose="020B0503020204020204" charset="-122"/>
                <a:cs typeface="微软雅黑" panose="020B0503020204020204" charset="-122"/>
                <a:sym typeface="+mn-ea"/>
              </a:rPr>
              <a:t>内工商注册登记、具有</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独立法人</a:t>
            </a:r>
            <a:r>
              <a:rPr sz="1200" dirty="0" err="1">
                <a:latin typeface="微软雅黑" panose="020B0503020204020204" charset="-122"/>
                <a:ea typeface="微软雅黑" panose="020B0503020204020204" charset="-122"/>
                <a:cs typeface="微软雅黑" panose="020B0503020204020204" charset="-122"/>
                <a:sym typeface="+mn-ea"/>
              </a:rPr>
              <a:t>资格</a:t>
            </a:r>
            <a:endParaRPr sz="1200"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spcAft>
                <a:spcPts val="0"/>
              </a:spcAft>
            </a:pPr>
            <a:r>
              <a:rPr lang="en-US" sz="1200" dirty="0">
                <a:latin typeface="微软雅黑" panose="020B0503020204020204" charset="-122"/>
                <a:ea typeface="微软雅黑" panose="020B0503020204020204" charset="-122"/>
                <a:cs typeface="微软雅黑" panose="020B0503020204020204" charset="-122"/>
                <a:sym typeface="+mn-ea"/>
              </a:rPr>
              <a:t>   2</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err="1">
                <a:latin typeface="微软雅黑" panose="020B0503020204020204" charset="-122"/>
                <a:ea typeface="微软雅黑" panose="020B0503020204020204" charset="-122"/>
                <a:cs typeface="微软雅黑" panose="020B0503020204020204" charset="-122"/>
                <a:sym typeface="+mn-ea"/>
              </a:rPr>
              <a:t>符合</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《中小企业划型标准规定</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457200" lvl="1" indent="0" fontAlgn="auto">
              <a:lnSpc>
                <a:spcPct val="15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注：文件为</a:t>
            </a:r>
            <a:r>
              <a:rPr lang="en-US" sz="1000" b="1" i="1" dirty="0">
                <a:latin typeface="微软雅黑" panose="020B0503020204020204" charset="-122"/>
                <a:ea typeface="微软雅黑" panose="020B0503020204020204" charset="-122"/>
                <a:cs typeface="微软雅黑" panose="020B0503020204020204" charset="-122"/>
                <a:sym typeface="+mn-ea"/>
              </a:rPr>
              <a:t>工信部联企业〔2011〕300号</a:t>
            </a:r>
            <a:r>
              <a:rPr lang="zh-CN" sz="1000" i="1" dirty="0">
                <a:latin typeface="微软雅黑" panose="020B0503020204020204" charset="-122"/>
                <a:ea typeface="微软雅黑" panose="020B0503020204020204" charset="-122"/>
                <a:cs typeface="微软雅黑" panose="020B0503020204020204" charset="-122"/>
                <a:sym typeface="+mn-ea"/>
              </a:rPr>
              <a:t>，中小企业划分为中型、小型、微型三种类型</a:t>
            </a:r>
            <a:endParaRPr sz="1000" i="1"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en-US" sz="1200" dirty="0">
                <a:latin typeface="微软雅黑" panose="020B0503020204020204" charset="-122"/>
                <a:ea typeface="微软雅黑" panose="020B0503020204020204" charset="-122"/>
                <a:cs typeface="微软雅黑" panose="020B0503020204020204" charset="-122"/>
                <a:sym typeface="+mn-ea"/>
              </a:rPr>
              <a:t> 3</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a:latin typeface="微软雅黑" panose="020B0503020204020204" charset="-122"/>
                <a:ea typeface="微软雅黑" panose="020B0503020204020204" charset="-122"/>
                <a:cs typeface="微软雅黑" panose="020B0503020204020204" charset="-122"/>
                <a:sym typeface="+mn-ea"/>
              </a:rPr>
              <a:t>企业</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未被列入经营异常名录</a:t>
            </a:r>
            <a:r>
              <a:rPr sz="1200" dirty="0">
                <a:solidFill>
                  <a:srgbClr val="FF0000"/>
                </a:solidFill>
                <a:latin typeface="微软雅黑" panose="020B0503020204020204" charset="-122"/>
                <a:ea typeface="微软雅黑" panose="020B0503020204020204" charset="-122"/>
                <a:cs typeface="微软雅黑" panose="020B0503020204020204" charset="-122"/>
                <a:sym typeface="+mn-ea"/>
              </a:rPr>
              <a:t>或</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严重失信主体名单</a:t>
            </a:r>
            <a:r>
              <a:rPr sz="1200" dirty="0">
                <a:latin typeface="微软雅黑" panose="020B0503020204020204" charset="-122"/>
                <a:ea typeface="微软雅黑" panose="020B0503020204020204" charset="-122"/>
                <a:cs typeface="微软雅黑" panose="020B0503020204020204" charset="-122"/>
                <a:sym typeface="+mn-ea"/>
              </a:rPr>
              <a:t>，提供的产品（服务）</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不属于</a:t>
            </a:r>
            <a:r>
              <a:rPr sz="1200" dirty="0">
                <a:latin typeface="微软雅黑" panose="020B0503020204020204" charset="-122"/>
                <a:ea typeface="微软雅黑" panose="020B0503020204020204" charset="-122"/>
                <a:cs typeface="微软雅黑" panose="020B0503020204020204" charset="-122"/>
                <a:sym typeface="+mn-ea"/>
              </a:rPr>
              <a:t>国家禁止、限制或淘汰类，同时</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近三年未发生</a:t>
            </a:r>
            <a:r>
              <a:rPr sz="1200" dirty="0">
                <a:latin typeface="微软雅黑" panose="020B0503020204020204" charset="-122"/>
                <a:ea typeface="微软雅黑" panose="020B0503020204020204" charset="-122"/>
                <a:cs typeface="微软雅黑" panose="020B0503020204020204" charset="-122"/>
                <a:sym typeface="+mn-ea"/>
              </a:rPr>
              <a:t>重大安全（含网络安全、数据安全）、质量、环境污染等事故以及偷漏税等违法违规行为。</a:t>
            </a:r>
            <a:endParaRPr sz="1200"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50000"/>
              </a:lnSpc>
              <a:spcAft>
                <a:spcPts val="0"/>
              </a:spcAft>
            </a:pPr>
            <a:r>
              <a:rPr lang="en-US" sz="1300" i="1" dirty="0">
                <a:latin typeface="微软雅黑" panose="020B0503020204020204" charset="-122"/>
                <a:ea typeface="微软雅黑" panose="020B0503020204020204" charset="-122"/>
                <a:cs typeface="微软雅黑" panose="020B0503020204020204" charset="-122"/>
                <a:sym typeface="+mn-ea"/>
              </a:rPr>
              <a:t>        </a:t>
            </a:r>
            <a:r>
              <a:rPr lang="en-US" sz="1000" i="1" dirty="0">
                <a:latin typeface="微软雅黑" panose="020B0503020204020204" charset="-122"/>
                <a:ea typeface="微软雅黑" panose="020B0503020204020204" charset="-122"/>
                <a:cs typeface="微软雅黑" panose="020B0503020204020204" charset="-122"/>
                <a:sym typeface="+mn-ea"/>
              </a:rPr>
              <a:t> 注：1）“被列入经营异常名录”以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国家企业信用信息公示系统(http://www.gsxt.gov.cn)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5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2）“严重失信主体名单”以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信用中国(http://www.creditchina.gov.cn)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5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3) “</a:t>
            </a:r>
            <a:r>
              <a:rPr lang="en-US" sz="1000" i="1" dirty="0" err="1">
                <a:latin typeface="微软雅黑" panose="020B0503020204020204" charset="-122"/>
                <a:ea typeface="微软雅黑" panose="020B0503020204020204" charset="-122"/>
                <a:cs typeface="微软雅黑" panose="020B0503020204020204" charset="-122"/>
                <a:sym typeface="+mn-ea"/>
              </a:rPr>
              <a:t>重大安全</a:t>
            </a:r>
            <a:r>
              <a:rPr lang="en-US" sz="1000" i="1" dirty="0">
                <a:latin typeface="微软雅黑" panose="020B0503020204020204" charset="-122"/>
                <a:ea typeface="微软雅黑" panose="020B0503020204020204" charset="-122"/>
                <a:cs typeface="微软雅黑" panose="020B0503020204020204" charset="-122"/>
                <a:sym typeface="+mn-ea"/>
              </a:rPr>
              <a:t>(</a:t>
            </a:r>
            <a:r>
              <a:rPr lang="en-US" sz="1000" i="1" dirty="0" err="1">
                <a:latin typeface="微软雅黑" panose="020B0503020204020204" charset="-122"/>
                <a:ea typeface="微软雅黑" panose="020B0503020204020204" charset="-122"/>
                <a:cs typeface="微软雅黑" panose="020B0503020204020204" charset="-122"/>
                <a:sym typeface="+mn-ea"/>
              </a:rPr>
              <a:t>含网络安全、数据安全</a:t>
            </a:r>
            <a:r>
              <a:rPr lang="en-US" sz="1000" i="1" dirty="0">
                <a:latin typeface="微软雅黑" panose="020B0503020204020204" charset="-122"/>
                <a:ea typeface="微软雅黑" panose="020B0503020204020204" charset="-122"/>
                <a:cs typeface="微软雅黑" panose="020B0503020204020204" charset="-122"/>
                <a:sym typeface="+mn-ea"/>
              </a:rPr>
              <a:t>)、质量、环境污染等事故”是指产品安全、生产安全、工程质量安全、环境保护、网络安全等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各级监管部门，</a:t>
            </a:r>
            <a:r>
              <a:rPr lang="en-US" sz="1000" i="1" dirty="0">
                <a:latin typeface="微软雅黑" panose="020B0503020204020204" charset="-122"/>
                <a:ea typeface="微软雅黑" panose="020B0503020204020204" charset="-122"/>
                <a:cs typeface="微软雅黑" panose="020B0503020204020204" charset="-122"/>
                <a:sym typeface="+mn-ea"/>
              </a:rPr>
              <a:t>依据《中华人民共和国安全生产法》《中华人民共和国环境保护法》《生产安全事故报告和调查处理条例》《中华人民共和国网络安全法》《中华人民共和国数据安全法》等法律法规，最高人民法院、最高人民检察院司法解释，部门规章以及地方法规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出具的判定意见。</a:t>
            </a:r>
            <a:endPar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custDataLst>
              <p:tags r:id="rId4"/>
            </p:custDataLst>
          </p:nvPr>
        </p:nvPicPr>
        <p:blipFill>
          <a:blip r:embed="rId5"/>
          <a:stretch>
            <a:fillRect/>
          </a:stretch>
        </p:blipFill>
        <p:spPr>
          <a:xfrm>
            <a:off x="7265035" y="411480"/>
            <a:ext cx="1588770" cy="158877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88"/>
          <p:cNvSpPr/>
          <p:nvPr/>
        </p:nvSpPr>
        <p:spPr>
          <a:xfrm>
            <a:off x="1080656" y="1052931"/>
            <a:ext cx="6994565" cy="3319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4410" y="1023960"/>
            <a:ext cx="7155180" cy="3412490"/>
          </a:xfrm>
          <a:prstGeom prst="rect">
            <a:avLst/>
          </a:prstGeom>
          <a:noFill/>
          <a:ln w="9525">
            <a:noFill/>
          </a:ln>
        </p:spPr>
        <p:txBody>
          <a:bodyPr wrap="square">
            <a:spAutoFit/>
          </a:bodyPr>
          <a:lstStyle/>
          <a:p>
            <a:pPr indent="-457200" algn="ctr" fontAlgn="auto">
              <a:lnSpc>
                <a:spcPct val="160000"/>
              </a:lnSpc>
              <a:spcAft>
                <a:spcPts val="0"/>
              </a:spcAft>
            </a:pPr>
            <a:r>
              <a:rPr sz="1300" dirty="0" err="1" smtClean="0">
                <a:latin typeface="微软雅黑" panose="020B0503020204020204" charset="-122"/>
                <a:ea typeface="微软雅黑" panose="020B0503020204020204" charset="-122"/>
                <a:cs typeface="微软雅黑" panose="020B0503020204020204" charset="-122"/>
                <a:sym typeface="+mn-ea"/>
              </a:rPr>
              <a:t>专精特新</a:t>
            </a:r>
            <a:r>
              <a:rPr sz="1300" dirty="0" err="1">
                <a:latin typeface="微软雅黑" panose="020B0503020204020204" charset="-122"/>
                <a:ea typeface="微软雅黑" panose="020B0503020204020204" charset="-122"/>
                <a:cs typeface="微软雅黑" panose="020B0503020204020204" charset="-122"/>
                <a:sym typeface="+mn-ea"/>
              </a:rPr>
              <a:t>“小巨人”企业认定需同时满足专、精、特、新、链、品六个方面指标</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sz="1400"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一、专业化指标</a:t>
            </a:r>
            <a:endParaRPr sz="13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坚持专业化发展道路，长期专注并深耕于产业链某一环节或某一产品</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截至上年末，企业从事特定</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细分市场</a:t>
            </a:r>
            <a:r>
              <a:rPr sz="1300" dirty="0" err="1">
                <a:latin typeface="微软雅黑" panose="020B0503020204020204" charset="-122"/>
                <a:ea typeface="微软雅黑" panose="020B0503020204020204" charset="-122"/>
                <a:cs typeface="微软雅黑" panose="020B0503020204020204" charset="-122"/>
                <a:sym typeface="+mn-ea"/>
              </a:rPr>
              <a:t>时间达到</a:t>
            </a:r>
            <a:r>
              <a:rPr sz="1300" b="1" dirty="0">
                <a:latin typeface="微软雅黑" panose="020B0503020204020204" charset="-122"/>
                <a:ea typeface="微软雅黑" panose="020B0503020204020204" charset="-122"/>
                <a:cs typeface="微软雅黑" panose="020B0503020204020204" charset="-122"/>
                <a:sym typeface="+mn-ea"/>
              </a:rPr>
              <a:t> </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3 年</a:t>
            </a:r>
            <a:r>
              <a:rPr sz="1300" dirty="0">
                <a:latin typeface="微软雅黑" panose="020B0503020204020204" charset="-122"/>
                <a:ea typeface="微软雅黑" panose="020B0503020204020204" charset="-122"/>
                <a:cs typeface="微软雅黑" panose="020B0503020204020204" charset="-122"/>
                <a:sym typeface="+mn-ea"/>
              </a:rPr>
              <a:t>以上，</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主营业务</a:t>
            </a:r>
            <a:r>
              <a:rPr sz="1300" dirty="0">
                <a:latin typeface="微软雅黑" panose="020B0503020204020204" charset="-122"/>
                <a:ea typeface="微软雅黑" panose="020B0503020204020204" charset="-122"/>
                <a:cs typeface="微软雅黑" panose="020B0503020204020204" charset="-122"/>
                <a:sym typeface="+mn-ea"/>
              </a:rPr>
              <a:t>收入总额占营业收入总额比重</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不低于70%</a:t>
            </a:r>
            <a:r>
              <a:rPr sz="1300" dirty="0">
                <a:latin typeface="微软雅黑" panose="020B0503020204020204" charset="-122"/>
                <a:ea typeface="微软雅黑" panose="020B0503020204020204" charset="-122"/>
                <a:cs typeface="微软雅黑" panose="020B0503020204020204" charset="-122"/>
                <a:sym typeface="+mn-ea"/>
              </a:rPr>
              <a:t>，近 2 </a:t>
            </a:r>
            <a:r>
              <a:rPr sz="1300" dirty="0" err="1">
                <a:latin typeface="微软雅黑" panose="020B0503020204020204" charset="-122"/>
                <a:ea typeface="微软雅黑" panose="020B0503020204020204" charset="-122"/>
                <a:cs typeface="微软雅黑" panose="020B0503020204020204" charset="-122"/>
                <a:sym typeface="+mn-ea"/>
              </a:rPr>
              <a:t>年</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主营业务收入</a:t>
            </a:r>
            <a:r>
              <a:rPr sz="1300" dirty="0" err="1">
                <a:latin typeface="微软雅黑" panose="020B0503020204020204" charset="-122"/>
                <a:ea typeface="微软雅黑" panose="020B0503020204020204" charset="-122"/>
                <a:cs typeface="微软雅黑" panose="020B0503020204020204" charset="-122"/>
                <a:sym typeface="+mn-ea"/>
              </a:rPr>
              <a:t>平均增长率不低于</a:t>
            </a:r>
            <a:r>
              <a:rPr sz="1300" dirty="0">
                <a:latin typeface="微软雅黑" panose="020B0503020204020204" charset="-122"/>
                <a:ea typeface="微软雅黑" panose="020B0503020204020204" charset="-122"/>
                <a:cs typeface="微软雅黑" panose="020B0503020204020204" charset="-122"/>
                <a:sym typeface="+mn-ea"/>
              </a:rPr>
              <a:t> </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5%</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200" dirty="0">
                <a:latin typeface="微软雅黑" panose="020B0503020204020204" charset="-122"/>
                <a:ea typeface="微软雅黑" panose="020B0503020204020204" charset="-122"/>
                <a:cs typeface="微软雅黑" panose="020B0503020204020204" charset="-122"/>
                <a:sym typeface="+mn-ea"/>
              </a:rPr>
              <a:t> </a:t>
            </a:r>
            <a:r>
              <a:rPr sz="1200" i="1" dirty="0">
                <a:latin typeface="微软雅黑" panose="020B0503020204020204" charset="-122"/>
                <a:ea typeface="微软雅黑" panose="020B0503020204020204" charset="-122"/>
                <a:cs typeface="微软雅黑" panose="020B0503020204020204" charset="-122"/>
                <a:sym typeface="+mn-ea"/>
              </a:rPr>
              <a:t>   </a:t>
            </a:r>
            <a:r>
              <a:rPr sz="1100" i="1" dirty="0">
                <a:latin typeface="微软雅黑" panose="020B0503020204020204" charset="-122"/>
                <a:ea typeface="微软雅黑" panose="020B0503020204020204" charset="-122"/>
                <a:cs typeface="微软雅黑" panose="020B0503020204020204" charset="-122"/>
                <a:sym typeface="+mn-ea"/>
              </a:rPr>
              <a:t>注：1.从事细分市场时间以上年末为止，主要为登记注册时间，企业改制重组等重新登记注册后仍从事原细分市场的可提供相关佐证和说明。</a:t>
            </a:r>
            <a:endParaRPr sz="1100" i="1" dirty="0">
              <a:latin typeface="微软雅黑" panose="020B0503020204020204" charset="-122"/>
              <a:ea typeface="微软雅黑" panose="020B0503020204020204" charset="-122"/>
              <a:cs typeface="微软雅黑" panose="020B0503020204020204" charset="-122"/>
            </a:endParaRPr>
          </a:p>
          <a:p>
            <a:pPr algn="just" fontAlgn="auto">
              <a:lnSpc>
                <a:spcPct val="160000"/>
              </a:lnSpc>
              <a:spcBef>
                <a:spcPts val="0"/>
              </a:spcBef>
              <a:spcAft>
                <a:spcPts val="0"/>
              </a:spcAft>
              <a:buClrTx/>
              <a:buSzTx/>
              <a:buFontTx/>
            </a:pPr>
            <a:r>
              <a:rPr sz="1100" i="1" dirty="0">
                <a:latin typeface="微软雅黑" panose="020B0503020204020204" charset="-122"/>
                <a:ea typeface="微软雅黑" panose="020B0503020204020204" charset="-122"/>
                <a:cs typeface="微软雅黑" panose="020B0503020204020204" charset="-122"/>
                <a:sym typeface="+mn-ea"/>
              </a:rPr>
              <a:t>          2.注意是主营业务收入增长率，不是营业收入，计算公式：近</a:t>
            </a:r>
            <a:r>
              <a:rPr sz="1100" b="1" i="1" dirty="0">
                <a:solidFill>
                  <a:srgbClr val="FF0000"/>
                </a:solidFill>
                <a:latin typeface="微软雅黑" panose="020B0503020204020204" charset="-122"/>
                <a:ea typeface="微软雅黑" panose="020B0503020204020204" charset="-122"/>
                <a:cs typeface="微软雅黑" panose="020B0503020204020204" charset="-122"/>
                <a:sym typeface="+mn-ea"/>
              </a:rPr>
              <a:t>2年主营业务收入平均增长率=(</a:t>
            </a:r>
            <a:r>
              <a:rPr sz="1100" b="1" i="1" dirty="0" err="1">
                <a:solidFill>
                  <a:srgbClr val="FF0000"/>
                </a:solidFill>
                <a:latin typeface="微软雅黑" panose="020B0503020204020204" charset="-122"/>
                <a:ea typeface="微软雅黑" panose="020B0503020204020204" charset="-122"/>
                <a:cs typeface="微软雅黑" panose="020B0503020204020204" charset="-122"/>
                <a:sym typeface="+mn-ea"/>
              </a:rPr>
              <a:t>企业上一年度主营业务收入增长率+企业上上年度主营业务收入增长率</a:t>
            </a:r>
            <a:r>
              <a:rPr sz="1100" b="1" i="1"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sz="1100" i="1" dirty="0">
                <a:latin typeface="微软雅黑" panose="020B0503020204020204" charset="-122"/>
                <a:ea typeface="微软雅黑" panose="020B0503020204020204" charset="-122"/>
                <a:cs typeface="微软雅黑" panose="020B0503020204020204" charset="-122"/>
                <a:sym typeface="+mn-ea"/>
              </a:rPr>
              <a:t>。要有</a:t>
            </a:r>
            <a:r>
              <a:rPr sz="1100" b="1" i="1" dirty="0">
                <a:solidFill>
                  <a:srgbClr val="FF0000"/>
                </a:solidFill>
                <a:latin typeface="微软雅黑" panose="020B0503020204020204" charset="-122"/>
                <a:ea typeface="微软雅黑" panose="020B0503020204020204" charset="-122"/>
                <a:cs typeface="微软雅黑" panose="020B0503020204020204" charset="-122"/>
                <a:sym typeface="+mn-ea"/>
              </a:rPr>
              <a:t>2020、2021和2022</a:t>
            </a:r>
            <a:r>
              <a:rPr sz="1100" i="1" dirty="0">
                <a:latin typeface="微软雅黑" panose="020B0503020204020204" charset="-122"/>
                <a:ea typeface="微软雅黑" panose="020B0503020204020204" charset="-122"/>
                <a:cs typeface="微软雅黑" panose="020B0503020204020204" charset="-122"/>
                <a:sym typeface="+mn-ea"/>
              </a:rPr>
              <a:t>三年的主营业务收入才能计算，其中2020年数据可通过2021年年度审计报告期初值体现。</a:t>
            </a:r>
            <a:r>
              <a:rPr sz="1100" b="1" i="1" dirty="0">
                <a:solidFill>
                  <a:srgbClr val="FF0000"/>
                </a:solidFill>
                <a:latin typeface="微软雅黑" panose="020B0503020204020204" charset="-122"/>
                <a:ea typeface="微软雅黑" panose="020B0503020204020204" charset="-122"/>
                <a:cs typeface="微软雅黑" panose="020B0503020204020204" charset="-122"/>
                <a:sym typeface="+mn-ea"/>
              </a:rPr>
              <a:t>审计报告</a:t>
            </a:r>
            <a:r>
              <a:rPr sz="1100" i="1" dirty="0" err="1">
                <a:latin typeface="微软雅黑" panose="020B0503020204020204" charset="-122"/>
                <a:ea typeface="微软雅黑" panose="020B0503020204020204" charset="-122"/>
                <a:cs typeface="微软雅黑" panose="020B0503020204020204" charset="-122"/>
                <a:sym typeface="+mn-ea"/>
              </a:rPr>
              <a:t>中务必体现“</a:t>
            </a:r>
            <a:r>
              <a:rPr sz="1100" b="1" i="1" dirty="0">
                <a:solidFill>
                  <a:srgbClr val="FF0000"/>
                </a:solidFill>
                <a:latin typeface="微软雅黑" panose="020B0503020204020204" charset="-122"/>
                <a:ea typeface="微软雅黑" panose="020B0503020204020204" charset="-122"/>
                <a:cs typeface="微软雅黑" panose="020B0503020204020204" charset="-122"/>
                <a:sym typeface="+mn-ea"/>
              </a:rPr>
              <a:t>主营业务收入</a:t>
            </a:r>
            <a:r>
              <a:rPr sz="1100" i="1" dirty="0" err="1">
                <a:latin typeface="微软雅黑" panose="020B0503020204020204" charset="-122"/>
                <a:ea typeface="微软雅黑" panose="020B0503020204020204" charset="-122"/>
                <a:cs typeface="微软雅黑" panose="020B0503020204020204" charset="-122"/>
                <a:sym typeface="+mn-ea"/>
              </a:rPr>
              <a:t>”数据</a:t>
            </a:r>
            <a:r>
              <a:rPr sz="1100" i="1" dirty="0" smtClean="0">
                <a:latin typeface="微软雅黑" panose="020B0503020204020204" charset="-122"/>
                <a:ea typeface="微软雅黑" panose="020B0503020204020204" charset="-122"/>
                <a:cs typeface="微软雅黑" panose="020B0503020204020204" charset="-122"/>
                <a:sym typeface="+mn-ea"/>
              </a:rPr>
              <a:t>。</a:t>
            </a:r>
            <a:endParaRPr sz="11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4410" y="902525"/>
            <a:ext cx="7155180" cy="3417570"/>
          </a:xfrm>
          <a:prstGeom prst="rect">
            <a:avLst/>
          </a:prstGeom>
          <a:noFill/>
          <a:ln w="9525">
            <a:noFill/>
          </a:ln>
        </p:spPr>
        <p:txBody>
          <a:bodyPr wrap="square">
            <a:spAutoFit/>
          </a:bodyPr>
          <a:lstStyle/>
          <a:p>
            <a:pPr algn="just" fontAlgn="auto">
              <a:lnSpc>
                <a:spcPct val="180000"/>
              </a:lnSpc>
              <a:spcBef>
                <a:spcPts val="0"/>
              </a:spcBef>
              <a:spcAft>
                <a:spcPts val="0"/>
              </a:spcAft>
              <a:buClrTx/>
              <a:buSzTx/>
              <a:buFontTx/>
            </a:pPr>
            <a:r>
              <a:rPr sz="1400" b="1" dirty="0" err="1" smtClean="0">
                <a:solidFill>
                  <a:srgbClr val="0070C0"/>
                </a:solidFill>
                <a:latin typeface="微软雅黑" panose="020B0503020204020204" charset="-122"/>
                <a:ea typeface="微软雅黑" panose="020B0503020204020204" charset="-122"/>
                <a:cs typeface="微软雅黑" panose="020B0503020204020204" charset="-122"/>
                <a:sym typeface="+mn-ea"/>
              </a:rPr>
              <a:t>二</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、精细化指标</a:t>
            </a:r>
            <a:endParaRPr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重视并实施长期发展战略，公司治理规范、信誉良好、社会责任感强，生产技术、工艺及产品质量性能国内领先，注重数字化、绿色化发展，在研发设计、生产制造、供应链管理等环节，</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至少 1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项核心业务采用信息系统支撑</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取得相关</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管理体系认证</a:t>
            </a:r>
            <a:r>
              <a:rPr sz="1300" dirty="0" err="1">
                <a:latin typeface="微软雅黑" panose="020B0503020204020204" charset="-122"/>
                <a:ea typeface="微软雅黑" panose="020B0503020204020204" charset="-122"/>
                <a:cs typeface="微软雅黑" panose="020B0503020204020204" charset="-122"/>
                <a:sym typeface="+mn-ea"/>
              </a:rPr>
              <a:t>，或产品通过</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发达国家和地区产品认证（国际标准协会行业认证</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截至上年末，企业资产负债率不高于</a:t>
            </a:r>
            <a:r>
              <a:rPr sz="1300" dirty="0">
                <a:latin typeface="微软雅黑" panose="020B0503020204020204" charset="-122"/>
                <a:ea typeface="微软雅黑" panose="020B0503020204020204" charset="-122"/>
                <a:cs typeface="微软雅黑" panose="020B0503020204020204" charset="-122"/>
                <a:sym typeface="+mn-ea"/>
              </a:rPr>
              <a:t> 70%。</a:t>
            </a:r>
            <a:endParaRPr sz="1300" dirty="0">
              <a:latin typeface="微软雅黑" panose="020B0503020204020204" charset="-122"/>
              <a:ea typeface="微软雅黑" panose="020B0503020204020204" charset="-122"/>
              <a:cs typeface="微软雅黑" panose="020B0503020204020204" charset="-122"/>
              <a:sym typeface="+mn-ea"/>
            </a:endParaRPr>
          </a:p>
          <a:p>
            <a:pPr indent="330200" algn="l" fontAlgn="auto">
              <a:lnSpc>
                <a:spcPct val="150000"/>
              </a:lnSpc>
              <a:extLst>
                <a:ext uri="{35155182-B16C-46BC-9424-99874614C6A1}">
                  <wpsdc:indentchars xmlns:wpsdc="http://www.wps.cn/officeDocument/2017/drawingmlCustomData" val="200" checksum="494115457"/>
                </a:ext>
              </a:extLst>
            </a:pP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注：1.信息系统包括：研发设计CAX   生产制造CAM   经营管理ERP/OA 运维服务CRM  供应链管理SRM 等 。提供</a:t>
            </a:r>
            <a:r>
              <a:rPr lang="zh-CN" altLang="en-US" sz="13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采购协议</a:t>
            </a: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和</a:t>
            </a:r>
            <a:r>
              <a:rPr lang="zh-CN" altLang="en-US" sz="13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系统页面</a:t>
            </a: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截图，如企业自己开发的系统，上传闭环的立项、开发、使用等资料</a:t>
            </a:r>
            <a:endPar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30200" algn="l" fontAlgn="auto">
              <a:lnSpc>
                <a:spcPct val="150000"/>
              </a:lnSpc>
              <a:extLst>
                <a:ext uri="{35155182-B16C-46BC-9424-99874614C6A1}">
                  <wpsdc:indentchars xmlns:wpsdc="http://www.wps.cn/officeDocument/2017/drawingmlCustomData" val="200" checksum="494115457"/>
                </a:ext>
              </a:extLst>
            </a:pP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2.拥有质量管理体系或发达国家/地区认证。提供</a:t>
            </a:r>
            <a:r>
              <a:rPr lang="zh-CN" altLang="en-US" sz="13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证书。</a:t>
            </a:r>
            <a:endPar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30200" algn="l" fontAlgn="auto">
              <a:lnSpc>
                <a:spcPct val="150000"/>
              </a:lnSpc>
              <a:extLst>
                <a:ext uri="{35155182-B16C-46BC-9424-99874614C6A1}">
                  <wpsdc:indentchars xmlns:wpsdc="http://www.wps.cn/officeDocument/2017/drawingmlCustomData" val="200" checksum="494115457"/>
                </a:ext>
              </a:extLst>
            </a:pP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3.资产负债率为上年末数值，通过</a:t>
            </a:r>
            <a:r>
              <a:rPr lang="zh-CN" altLang="en-US" sz="13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上年度年度审计或专项审计</a:t>
            </a:r>
            <a:r>
              <a:rPr lang="zh-CN" altLang="en-US" sz="13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体现。</a:t>
            </a:r>
            <a:endParaRPr lang="zh-CN" altLang="en-US"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43074" y="973777"/>
            <a:ext cx="7200000" cy="3736340"/>
          </a:xfrm>
          <a:prstGeom prst="rect">
            <a:avLst/>
          </a:prstGeom>
          <a:noFill/>
          <a:ln w="9525">
            <a:noFill/>
          </a:ln>
        </p:spPr>
        <p:txBody>
          <a:bodyPr wrap="square">
            <a:spAutoFit/>
          </a:bodyPr>
          <a:lstStyle/>
          <a:p>
            <a:pPr indent="-457200" algn="l" fontAlgn="auto">
              <a:lnSpc>
                <a:spcPct val="180000"/>
              </a:lnSpc>
              <a:spcAft>
                <a:spcPts val="0"/>
              </a:spcAft>
              <a:buClrTx/>
              <a:buSzTx/>
              <a:buFontTx/>
            </a:pPr>
            <a:r>
              <a:rPr sz="1400" b="1" dirty="0" err="1" smtClean="0">
                <a:solidFill>
                  <a:srgbClr val="0070C0"/>
                </a:solidFill>
                <a:latin typeface="微软雅黑" panose="020B0503020204020204" charset="-122"/>
                <a:ea typeface="微软雅黑" panose="020B0503020204020204" charset="-122"/>
                <a:cs typeface="微软雅黑" panose="020B0503020204020204" charset="-122"/>
                <a:sym typeface="+mn-ea"/>
              </a:rPr>
              <a:t>三</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、特色化指标</a:t>
            </a:r>
            <a:endParaRPr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技术和产品有自身独特优势，主导产品在全国</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细分市场</a:t>
            </a:r>
            <a:r>
              <a:rPr sz="1300" dirty="0" err="1">
                <a:latin typeface="微软雅黑" panose="020B0503020204020204" charset="-122"/>
                <a:ea typeface="微软雅黑" panose="020B0503020204020204" charset="-122"/>
                <a:cs typeface="微软雅黑" panose="020B0503020204020204" charset="-122"/>
                <a:sym typeface="+mn-ea"/>
              </a:rPr>
              <a:t>占有率达到</a:t>
            </a:r>
            <a:r>
              <a:rPr sz="1300" b="1" dirty="0">
                <a:latin typeface="微软雅黑" panose="020B0503020204020204" charset="-122"/>
                <a:ea typeface="微软雅黑" panose="020B0503020204020204" charset="-122"/>
                <a:cs typeface="微软雅黑" panose="020B0503020204020204" charset="-122"/>
                <a:sym typeface="+mn-ea"/>
              </a:rPr>
              <a:t>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10%</a:t>
            </a:r>
            <a:r>
              <a:rPr sz="1300" dirty="0">
                <a:latin typeface="微软雅黑" panose="020B0503020204020204" charset="-122"/>
                <a:ea typeface="微软雅黑" panose="020B0503020204020204" charset="-122"/>
                <a:cs typeface="微软雅黑" panose="020B0503020204020204" charset="-122"/>
                <a:sym typeface="+mn-ea"/>
              </a:rPr>
              <a:t>以上，且享有较高知名度和影响力。</a:t>
            </a:r>
            <a:r>
              <a:rPr sz="1300" dirty="0" err="1">
                <a:latin typeface="微软雅黑" panose="020B0503020204020204" charset="-122"/>
                <a:ea typeface="微软雅黑" panose="020B0503020204020204" charset="-122"/>
                <a:cs typeface="微软雅黑" panose="020B0503020204020204" charset="-122"/>
                <a:sym typeface="+mn-ea"/>
              </a:rPr>
              <a:t>拥有直接面向市场并具有竞争优势的</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自主品牌。</a:t>
            </a:r>
            <a:endParaRPr sz="1300" dirty="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buClrTx/>
              <a:buSzTx/>
              <a:buFontTx/>
            </a:pPr>
            <a:r>
              <a:rPr lang="en-US" altLang="zh-CN" sz="1200" i="1" dirty="0">
                <a:latin typeface="微软雅黑" panose="020B0503020204020204" charset="-122"/>
                <a:ea typeface="微软雅黑" panose="020B0503020204020204" charset="-122"/>
                <a:cs typeface="微软雅黑" panose="020B0503020204020204" charset="-122"/>
                <a:sym typeface="+mn-ea"/>
              </a:rPr>
              <a:t>    </a:t>
            </a:r>
            <a:r>
              <a:rPr lang="zh-CN" sz="1200" i="1" dirty="0">
                <a:latin typeface="微软雅黑" panose="020B0503020204020204" charset="-122"/>
                <a:ea typeface="微软雅黑" panose="020B0503020204020204" charset="-122"/>
                <a:cs typeface="微软雅黑" panose="020B0503020204020204" charset="-122"/>
                <a:sym typeface="+mn-ea"/>
              </a:rPr>
              <a:t>注：</a:t>
            </a:r>
            <a:r>
              <a:rPr lang="en-US" altLang="zh-CN"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1.</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主导</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产品是指企业核心技术在产品中发挥重要作用，且</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产品收入之和</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占企业同期营业收入比重</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超过50%</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a:t>
            </a:r>
            <a:endPar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buClrTx/>
              <a:buSzTx/>
              <a:buFontTx/>
            </a:pPr>
            <a:r>
              <a:rPr lang="en-US" altLang="zh-CN"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2.</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主导</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产品市场</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占有率可</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通过企业</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自证或其他方式佐证</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。自证可提供如企业主导产品总量（销售收入或产量）和全国总量的对比以及情况说明等。其他方式可第三方机构证明，如行业内权威机构、专业市场调查机构、行业协会（市级以上）等。</a:t>
            </a:r>
            <a:endParaRPr lang="en-US" altLang="zh-CN"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buClrTx/>
              <a:buSzTx/>
              <a:buFontTx/>
            </a:pP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3</a:t>
            </a:r>
            <a:r>
              <a:rPr lang="en-US" altLang="zh-CN"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自主品牌指</a:t>
            </a:r>
            <a:r>
              <a:rPr lang="zh-CN" altLang="en-US" sz="12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主</a:t>
            </a:r>
            <a:r>
              <a:rPr lang="zh-CN" altLang="en-US" sz="1200" b="1" i="1" dirty="0">
                <a:solidFill>
                  <a:srgbClr val="FF0000"/>
                </a:solidFill>
                <a:latin typeface="微软雅黑" panose="020B0503020204020204" charset="-122"/>
                <a:ea typeface="微软雅黑" panose="020B0503020204020204" charset="-122"/>
                <a:cs typeface="微软雅黑" panose="020B0503020204020204" charset="-122"/>
                <a:sym typeface="+mn-ea"/>
              </a:rPr>
              <a:t>营业务</a:t>
            </a:r>
            <a:r>
              <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rPr>
              <a:t>产品或服务具有自主知识产权，</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且已</a:t>
            </a:r>
            <a:r>
              <a:rPr lang="zh-CN" altLang="en-US" sz="12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注册商标</a:t>
            </a:r>
            <a:r>
              <a:rPr lang="zh-CN" altLang="en-US" sz="1200" i="1" dirty="0" smtClean="0">
                <a:solidFill>
                  <a:srgbClr val="002060"/>
                </a:solidFill>
                <a:latin typeface="微软雅黑" panose="020B0503020204020204" charset="-122"/>
                <a:ea typeface="微软雅黑" panose="020B0503020204020204" charset="-122"/>
                <a:cs typeface="微软雅黑" panose="020B0503020204020204" charset="-122"/>
                <a:sym typeface="+mn-ea"/>
              </a:rPr>
              <a:t>或</a:t>
            </a:r>
            <a:r>
              <a:rPr lang="zh-CN" altLang="en-US" sz="1200" b="1" i="1" dirty="0" smtClean="0">
                <a:solidFill>
                  <a:srgbClr val="FF0000"/>
                </a:solidFill>
                <a:latin typeface="微软雅黑" panose="020B0503020204020204" charset="-122"/>
                <a:ea typeface="微软雅黑" panose="020B0503020204020204" charset="-122"/>
                <a:cs typeface="微软雅黑" panose="020B0503020204020204" charset="-122"/>
                <a:sym typeface="+mn-ea"/>
              </a:rPr>
              <a:t>实现收入。</a:t>
            </a:r>
            <a:endParaRPr lang="zh-CN" altLang="en-US" sz="1200" i="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l"/>
            <a:endParaRPr lang="zh-CN" altLang="en-US" sz="1200"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zh-CN" sz="12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endParaRPr lang="en-US" altLang="zh-CN" sz="10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43074" y="942200"/>
            <a:ext cx="7200000" cy="4142105"/>
          </a:xfrm>
          <a:prstGeom prst="rect">
            <a:avLst/>
          </a:prstGeom>
          <a:noFill/>
          <a:ln w="9525">
            <a:noFill/>
          </a:ln>
        </p:spPr>
        <p:txBody>
          <a:bodyPr wrap="square">
            <a:spAutoFit/>
          </a:bodyPr>
          <a:lstStyle/>
          <a:p>
            <a:pPr indent="-457200" algn="l" fontAlgn="auto">
              <a:lnSpc>
                <a:spcPct val="160000"/>
              </a:lnSpc>
              <a:spcAft>
                <a:spcPts val="0"/>
              </a:spcAft>
              <a:buClrTx/>
              <a:buSzTx/>
              <a:buFontTx/>
            </a:pPr>
            <a:r>
              <a:rPr sz="1400" b="1" dirty="0" err="1" smtClean="0">
                <a:solidFill>
                  <a:srgbClr val="0070C0"/>
                </a:solidFill>
                <a:latin typeface="微软雅黑" panose="020B0503020204020204" charset="-122"/>
                <a:ea typeface="微软雅黑" panose="020B0503020204020204" charset="-122"/>
                <a:cs typeface="微软雅黑" panose="020B0503020204020204" charset="-122"/>
                <a:sym typeface="+mn-ea"/>
              </a:rPr>
              <a:t>四</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、创新能力指标</a:t>
            </a:r>
            <a:endParaRPr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满足一般性条件或创新直通条件</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sz="1300" dirty="0" err="1">
                <a:latin typeface="微软雅黑" panose="020B0503020204020204" charset="-122"/>
                <a:ea typeface="微软雅黑" panose="020B0503020204020204" charset="-122"/>
                <a:cs typeface="微软雅黑" panose="020B0503020204020204" charset="-122"/>
                <a:sym typeface="+mn-ea"/>
              </a:rPr>
              <a:t>一）</a:t>
            </a:r>
            <a:r>
              <a:rPr sz="1300" b="1" dirty="0" err="1">
                <a:latin typeface="微软雅黑" panose="020B0503020204020204" charset="-122"/>
                <a:ea typeface="微软雅黑" panose="020B0503020204020204" charset="-122"/>
                <a:cs typeface="微软雅黑" panose="020B0503020204020204" charset="-122"/>
                <a:sym typeface="+mn-ea"/>
              </a:rPr>
              <a:t>一般性条件</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需同时满足以下三项</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a:t>
            </a:r>
            <a:r>
              <a:rPr lang="zh-CN" sz="1300" dirty="0">
                <a:latin typeface="微软雅黑" panose="020B0503020204020204" charset="-122"/>
                <a:ea typeface="微软雅黑" panose="020B0503020204020204" charset="-122"/>
                <a:cs typeface="微软雅黑" panose="020B0503020204020204" charset="-122"/>
                <a:sym typeface="+mn-ea"/>
              </a:rPr>
              <a:t>（</a:t>
            </a:r>
            <a:r>
              <a:rPr lang="en-US" altLang="zh-CN" sz="1300" dirty="0">
                <a:latin typeface="微软雅黑" panose="020B0503020204020204" charset="-122"/>
                <a:ea typeface="微软雅黑" panose="020B0503020204020204" charset="-122"/>
                <a:cs typeface="微软雅黑" panose="020B0503020204020204" charset="-122"/>
                <a:sym typeface="+mn-ea"/>
              </a:rPr>
              <a:t>1</a:t>
            </a:r>
            <a:r>
              <a:rPr lang="zh-CN" sz="1300" dirty="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上年度营业收入总额在</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1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亿元</a:t>
            </a:r>
            <a:r>
              <a:rPr sz="1300" dirty="0" err="1">
                <a:latin typeface="微软雅黑" panose="020B0503020204020204" charset="-122"/>
                <a:ea typeface="微软雅黑" panose="020B0503020204020204" charset="-122"/>
                <a:cs typeface="微软雅黑" panose="020B0503020204020204" charset="-122"/>
                <a:sym typeface="+mn-ea"/>
              </a:rPr>
              <a:t>以上的企业，近 2 年研发费用总额占营业收入总额比重</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均不低于 3%</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      (2)</a:t>
            </a:r>
            <a:r>
              <a:rPr sz="1300" dirty="0">
                <a:latin typeface="微软雅黑" panose="020B0503020204020204" charset="-122"/>
                <a:ea typeface="微软雅黑" panose="020B0503020204020204" charset="-122"/>
                <a:cs typeface="微软雅黑" panose="020B0503020204020204" charset="-122"/>
                <a:sym typeface="+mn-ea"/>
              </a:rPr>
              <a:t>上年度营业收入总额在</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5000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万元</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—1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亿元</a:t>
            </a:r>
            <a:r>
              <a:rPr sz="1300" dirty="0" err="1">
                <a:latin typeface="微软雅黑" panose="020B0503020204020204" charset="-122"/>
                <a:ea typeface="微软雅黑" panose="020B0503020204020204" charset="-122"/>
                <a:cs typeface="微软雅黑" panose="020B0503020204020204" charset="-122"/>
                <a:sym typeface="+mn-ea"/>
              </a:rPr>
              <a:t>的企业，近</a:t>
            </a:r>
            <a:r>
              <a:rPr sz="1300" dirty="0">
                <a:latin typeface="微软雅黑" panose="020B0503020204020204" charset="-122"/>
                <a:ea typeface="微软雅黑" panose="020B0503020204020204" charset="-122"/>
                <a:cs typeface="微软雅黑" panose="020B0503020204020204" charset="-122"/>
                <a:sym typeface="+mn-ea"/>
              </a:rPr>
              <a:t> 2 </a:t>
            </a:r>
            <a:r>
              <a:rPr sz="1300" dirty="0" err="1">
                <a:latin typeface="微软雅黑" panose="020B0503020204020204" charset="-122"/>
                <a:ea typeface="微软雅黑" panose="020B0503020204020204" charset="-122"/>
                <a:cs typeface="微软雅黑" panose="020B0503020204020204" charset="-122"/>
                <a:sym typeface="+mn-ea"/>
              </a:rPr>
              <a:t>年研发费用总额占营业收入总额比重均</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不低于 6%；</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r>
              <a:rPr lang="en-US" sz="1300" dirty="0">
                <a:latin typeface="微软雅黑" panose="020B0503020204020204" charset="-122"/>
                <a:ea typeface="微软雅黑" panose="020B0503020204020204" charset="-122"/>
                <a:cs typeface="微软雅黑" panose="020B0503020204020204" charset="-122"/>
                <a:sym typeface="+mn-ea"/>
              </a:rPr>
              <a:t>   </a:t>
            </a:r>
            <a:r>
              <a:rPr lang="zh-CN" sz="1300" dirty="0">
                <a:latin typeface="微软雅黑" panose="020B0503020204020204" charset="-122"/>
                <a:ea typeface="微软雅黑" panose="020B0503020204020204" charset="-122"/>
                <a:cs typeface="微软雅黑" panose="020B0503020204020204" charset="-122"/>
                <a:sym typeface="+mn-ea"/>
              </a:rPr>
              <a:t>（</a:t>
            </a:r>
            <a:r>
              <a:rPr lang="en-US" altLang="zh-CN" sz="1300" dirty="0">
                <a:latin typeface="微软雅黑" panose="020B0503020204020204" charset="-122"/>
                <a:ea typeface="微软雅黑" panose="020B0503020204020204" charset="-122"/>
                <a:cs typeface="微软雅黑" panose="020B0503020204020204" charset="-122"/>
                <a:sym typeface="+mn-ea"/>
              </a:rPr>
              <a:t>3</a:t>
            </a:r>
            <a:r>
              <a:rPr lang="zh-CN" sz="1300" dirty="0">
                <a:latin typeface="微软雅黑" panose="020B0503020204020204" charset="-122"/>
                <a:ea typeface="微软雅黑" panose="020B0503020204020204" charset="-122"/>
                <a:cs typeface="微软雅黑" panose="020B0503020204020204" charset="-122"/>
                <a:sym typeface="+mn-ea"/>
              </a:rPr>
              <a:t>）</a:t>
            </a:r>
            <a:r>
              <a:rPr sz="1300" dirty="0">
                <a:latin typeface="微软雅黑" panose="020B0503020204020204" charset="-122"/>
                <a:ea typeface="微软雅黑" panose="020B0503020204020204" charset="-122"/>
                <a:cs typeface="微软雅黑" panose="020B0503020204020204" charset="-122"/>
                <a:sym typeface="+mn-ea"/>
              </a:rPr>
              <a:t>上年度营业收入总额在 </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5000 万元以下的企业</a:t>
            </a:r>
            <a:r>
              <a:rPr sz="1300" dirty="0">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同时</a:t>
            </a:r>
            <a:r>
              <a:rPr sz="1300" dirty="0">
                <a:latin typeface="微软雅黑" panose="020B0503020204020204" charset="-122"/>
                <a:ea typeface="微软雅黑" panose="020B0503020204020204" charset="-122"/>
                <a:cs typeface="微软雅黑" panose="020B0503020204020204" charset="-122"/>
                <a:sym typeface="+mn-ea"/>
              </a:rPr>
              <a:t>满足近2 年新增股权融资总额（合格机构投资者的实缴额</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）8000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万元以上</a:t>
            </a:r>
            <a:r>
              <a:rPr sz="1300" dirty="0" err="1">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且</a:t>
            </a:r>
            <a:r>
              <a:rPr sz="1300" dirty="0" err="1">
                <a:latin typeface="微软雅黑" panose="020B0503020204020204" charset="-122"/>
                <a:ea typeface="微软雅黑" panose="020B0503020204020204" charset="-122"/>
                <a:cs typeface="微软雅黑" panose="020B0503020204020204" charset="-122"/>
                <a:sym typeface="+mn-ea"/>
              </a:rPr>
              <a:t>研发费用总额</a:t>
            </a:r>
            <a:r>
              <a:rPr sz="1300" dirty="0">
                <a:latin typeface="微软雅黑" panose="020B0503020204020204" charset="-122"/>
                <a:ea typeface="微软雅黑" panose="020B0503020204020204" charset="-122"/>
                <a:cs typeface="微软雅黑" panose="020B0503020204020204" charset="-122"/>
                <a:sym typeface="+mn-ea"/>
              </a:rPr>
              <a:t> 3000 </a:t>
            </a:r>
            <a:r>
              <a:rPr sz="1300" dirty="0" err="1">
                <a:latin typeface="微软雅黑" panose="020B0503020204020204" charset="-122"/>
                <a:ea typeface="微软雅黑" panose="020B0503020204020204" charset="-122"/>
                <a:cs typeface="微软雅黑" panose="020B0503020204020204" charset="-122"/>
                <a:sym typeface="+mn-ea"/>
              </a:rPr>
              <a:t>万元以上、研发人员占企业职工总数</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比重</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50%以上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20000"/>
              </a:lnSpc>
              <a:spcBef>
                <a:spcPts val="0"/>
              </a:spcBef>
              <a:spcAft>
                <a:spcPts val="0"/>
              </a:spcAft>
              <a:buClrTx/>
              <a:buSzTx/>
              <a:buFontTx/>
            </a:pPr>
            <a:r>
              <a:rPr lang="en-US" altLang="zh-CN" sz="1050" i="1" dirty="0">
                <a:latin typeface="微软雅黑" panose="020B0503020204020204" charset="-122"/>
                <a:ea typeface="微软雅黑" panose="020B0503020204020204" charset="-122"/>
                <a:cs typeface="微软雅黑" panose="020B0503020204020204" charset="-122"/>
                <a:sym typeface="+mn-ea"/>
              </a:rPr>
              <a:t>注：1.近两年均不低于指</a:t>
            </a:r>
            <a:r>
              <a:rPr lang="en-US" altLang="zh-CN" sz="1050" b="1" i="1" dirty="0">
                <a:solidFill>
                  <a:srgbClr val="FF0000"/>
                </a:solidFill>
                <a:latin typeface="微软雅黑" panose="020B0503020204020204" charset="-122"/>
                <a:ea typeface="微软雅黑" panose="020B0503020204020204" charset="-122"/>
                <a:cs typeface="微软雅黑" panose="020B0503020204020204" charset="-122"/>
                <a:sym typeface="+mn-ea"/>
              </a:rPr>
              <a:t>2年都不低于，而非平均值</a:t>
            </a:r>
            <a:r>
              <a:rPr lang="en-US" altLang="zh-CN" sz="1050" i="1" dirty="0">
                <a:latin typeface="微软雅黑" panose="020B0503020204020204" charset="-122"/>
                <a:ea typeface="微软雅黑" panose="020B0503020204020204" charset="-122"/>
                <a:cs typeface="微软雅黑" panose="020B0503020204020204" charset="-122"/>
                <a:sym typeface="+mn-ea"/>
              </a:rPr>
              <a:t>。通过审计报告佐证。</a:t>
            </a:r>
            <a:endParaRPr lang="en-US" altLang="zh-CN" sz="1050" i="1"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20000"/>
              </a:lnSpc>
              <a:spcBef>
                <a:spcPts val="0"/>
              </a:spcBef>
              <a:spcAft>
                <a:spcPts val="0"/>
              </a:spcAft>
              <a:buClrTx/>
              <a:buSzTx/>
              <a:buFontTx/>
            </a:pPr>
            <a:r>
              <a:rPr lang="en-US" altLang="zh-CN" sz="1050" i="1" dirty="0" smtClean="0">
                <a:latin typeface="微软雅黑" panose="020B0503020204020204" charset="-122"/>
                <a:ea typeface="微软雅黑" panose="020B0503020204020204" charset="-122"/>
                <a:cs typeface="微软雅黑" panose="020B0503020204020204" charset="-122"/>
                <a:sym typeface="+mn-ea"/>
              </a:rPr>
              <a:t>       2</a:t>
            </a:r>
            <a:r>
              <a:rPr lang="en-US" altLang="zh-CN" sz="1050" i="1" dirty="0">
                <a:latin typeface="微软雅黑" panose="020B0503020204020204" charset="-122"/>
                <a:ea typeface="微软雅黑" panose="020B0503020204020204" charset="-122"/>
                <a:cs typeface="微软雅黑" panose="020B0503020204020204" charset="-122"/>
                <a:sym typeface="+mn-ea"/>
              </a:rPr>
              <a:t>.“股权融资”是指公司股东稀释部分公司股权给投资人，以增资扩股(出让股权不超过30%)的方式引进新的股东，从而取得公司融资的方式</a:t>
            </a:r>
            <a:endParaRPr lang="en-US" altLang="zh-CN" sz="105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lang="en-US" altLang="zh-CN" sz="1000" i="1"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文本框 5"/>
          <p:cNvSpPr txBox="1"/>
          <p:nvPr/>
        </p:nvSpPr>
        <p:spPr>
          <a:xfrm>
            <a:off x="995177" y="1282535"/>
            <a:ext cx="7155180" cy="2609215"/>
          </a:xfrm>
          <a:prstGeom prst="rect">
            <a:avLst/>
          </a:prstGeom>
          <a:noFill/>
          <a:ln w="9525">
            <a:noFill/>
          </a:ln>
        </p:spPr>
        <p:txBody>
          <a:bodyPr wrap="square">
            <a:spAutoFit/>
          </a:bodyPr>
          <a:lstStyle/>
          <a:p>
            <a:pPr indent="215900" fontAlgn="auto">
              <a:lnSpc>
                <a:spcPct val="18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.自建或与高等院校、科研机构联合建立研发机构，设立技术研究院、企业技术中心、企业工程中心、院士专家工作站、博士后工作站等。</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endParaRPr lang="en-US" sz="1300" dirty="0" smtClean="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sz="1300" dirty="0" smtClean="0">
                <a:latin typeface="微软雅黑" panose="020B0503020204020204" charset="-122"/>
                <a:ea typeface="微软雅黑" panose="020B0503020204020204" charset="-122"/>
                <a:cs typeface="微软雅黑" panose="020B0503020204020204" charset="-122"/>
                <a:sym typeface="+mn-ea"/>
              </a:rPr>
              <a:t>3</a:t>
            </a:r>
            <a:r>
              <a:rPr sz="1300" dirty="0">
                <a:latin typeface="微软雅黑" panose="020B0503020204020204" charset="-122"/>
                <a:ea typeface="微软雅黑" panose="020B0503020204020204" charset="-122"/>
                <a:cs typeface="微软雅黑" panose="020B0503020204020204" charset="-122"/>
                <a:sym typeface="+mn-ea"/>
              </a:rPr>
              <a:t>.拥有</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 2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项以上</a:t>
            </a:r>
            <a:r>
              <a:rPr sz="1300" dirty="0" err="1">
                <a:latin typeface="微软雅黑" panose="020B0503020204020204" charset="-122"/>
                <a:ea typeface="微软雅黑" panose="020B0503020204020204" charset="-122"/>
                <a:cs typeface="微软雅黑" panose="020B0503020204020204" charset="-122"/>
                <a:sym typeface="+mn-ea"/>
              </a:rPr>
              <a:t>与</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主导产品相关的Ⅰ类知识产权</a:t>
            </a:r>
            <a:r>
              <a:rPr sz="1300" dirty="0" err="1">
                <a:latin typeface="微软雅黑" panose="020B0503020204020204" charset="-122"/>
                <a:ea typeface="微软雅黑" panose="020B0503020204020204" charset="-122"/>
                <a:cs typeface="微软雅黑" panose="020B0503020204020204" charset="-122"/>
                <a:sym typeface="+mn-ea"/>
              </a:rPr>
              <a:t>，且实际应用并已</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产生经济效益</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en-US" altLang="zh-CN" sz="1300" i="1" dirty="0">
                <a:latin typeface="微软雅黑" panose="020B0503020204020204" charset="-122"/>
                <a:ea typeface="微软雅黑" panose="020B0503020204020204" charset="-122"/>
                <a:cs typeface="微软雅黑" panose="020B0503020204020204" charset="-122"/>
                <a:sym typeface="+mn-ea"/>
              </a:rPr>
              <a:t>    </a:t>
            </a:r>
            <a:r>
              <a:rPr lang="zh-CN" sz="1300" i="1" dirty="0">
                <a:latin typeface="微软雅黑" panose="020B0503020204020204" charset="-122"/>
                <a:ea typeface="微软雅黑" panose="020B0503020204020204" charset="-122"/>
                <a:cs typeface="微软雅黑" panose="020B0503020204020204" charset="-122"/>
                <a:sym typeface="+mn-ea"/>
              </a:rPr>
              <a:t>注：“Ⅰ类知识产权”包括发明专利(含国防专利)、植物新品种、国家级农作物品种、国家新药、国家一级中药保护品种、集成电路布图设计专有权(均不包含转让未满1年的知识产权)。</a:t>
            </a:r>
            <a:endParaRPr lang="zh-CN"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a:t>
            </a:r>
            <a:endParaRPr sz="1300" dirty="0">
              <a:latin typeface="微软雅黑" panose="020B0503020204020204" charset="-122"/>
              <a:ea typeface="微软雅黑" panose="020B0503020204020204" charset="-122"/>
              <a:cs typeface="微软雅黑" panose="020B0503020204020204" charset="-122"/>
              <a:sym typeface="+mn-ea"/>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923925" y="1116281"/>
            <a:ext cx="7155180" cy="2968625"/>
          </a:xfrm>
          <a:prstGeom prst="rect">
            <a:avLst/>
          </a:prstGeom>
          <a:noFill/>
          <a:ln w="9525">
            <a:noFill/>
          </a:ln>
        </p:spPr>
        <p:txBody>
          <a:bodyPr wrap="square">
            <a:spAutoFit/>
          </a:bodyPr>
          <a:lstStyle/>
          <a:p>
            <a:pPr indent="-457200" fontAlgn="auto">
              <a:lnSpc>
                <a:spcPct val="180000"/>
              </a:lnSpc>
              <a:spcAft>
                <a:spcPts val="0"/>
              </a:spcAft>
            </a:pPr>
            <a:r>
              <a:rPr sz="1300" dirty="0" smtClean="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二）</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创新直通条件</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满足以下</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一项即可</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   1.近三年获得</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国家级科技奖励</a:t>
            </a:r>
            <a:r>
              <a:rPr sz="1300" dirty="0">
                <a:latin typeface="微软雅黑" panose="020B0503020204020204" charset="-122"/>
                <a:ea typeface="微软雅黑" panose="020B0503020204020204" charset="-122"/>
                <a:cs typeface="微软雅黑" panose="020B0503020204020204" charset="-122"/>
                <a:sym typeface="+mn-ea"/>
              </a:rPr>
              <a:t>，并在获奖单位中排名</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前三</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sz="1300" i="1" dirty="0">
                <a:latin typeface="微软雅黑" panose="020B0503020204020204" charset="-122"/>
                <a:ea typeface="微软雅黑" panose="020B0503020204020204" charset="-122"/>
                <a:cs typeface="微软雅黑" panose="020B0503020204020204" charset="-122"/>
                <a:sym typeface="+mn-ea"/>
              </a:rPr>
              <a:t>   </a:t>
            </a:r>
            <a:r>
              <a:rPr sz="1300" i="1" dirty="0" err="1">
                <a:latin typeface="微软雅黑" panose="020B0503020204020204" charset="-122"/>
                <a:ea typeface="微软雅黑" panose="020B0503020204020204" charset="-122"/>
                <a:cs typeface="微软雅黑" panose="020B0503020204020204" charset="-122"/>
                <a:sym typeface="+mn-ea"/>
              </a:rPr>
              <a:t>注：“国家级科技奖励”包括国家科学技术进步奖、国家自然科学奖、国家技术发明奖，以及国防科技奖</a:t>
            </a:r>
            <a:r>
              <a:rPr sz="1300" i="1" dirty="0">
                <a:latin typeface="微软雅黑" panose="020B0503020204020204" charset="-122"/>
                <a:ea typeface="微软雅黑" panose="020B0503020204020204" charset="-122"/>
                <a:cs typeface="微软雅黑" panose="020B0503020204020204" charset="-122"/>
                <a:sym typeface="+mn-ea"/>
              </a:rPr>
              <a:t>。</a:t>
            </a:r>
            <a:r>
              <a:rPr sz="1300" b="1" i="1" dirty="0" err="1">
                <a:solidFill>
                  <a:srgbClr val="FF0000"/>
                </a:solidFill>
                <a:latin typeface="微软雅黑" panose="020B0503020204020204" charset="-122"/>
                <a:ea typeface="微软雅黑" panose="020B0503020204020204" charset="-122"/>
                <a:cs typeface="微软雅黑" panose="020B0503020204020204" charset="-122"/>
                <a:sym typeface="+mn-ea"/>
              </a:rPr>
              <a:t>提供获奖证书</a:t>
            </a:r>
            <a:r>
              <a:rPr sz="1300" i="1" dirty="0" smtClean="0">
                <a:latin typeface="微软雅黑" panose="020B0503020204020204" charset="-122"/>
                <a:ea typeface="微软雅黑" panose="020B0503020204020204" charset="-122"/>
                <a:cs typeface="微软雅黑" panose="020B0503020204020204" charset="-122"/>
                <a:sym typeface="+mn-ea"/>
              </a:rPr>
              <a:t>。</a:t>
            </a:r>
            <a:endParaRPr lang="en-US" sz="1300" i="1"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zh-CN" altLang="en-US" sz="1300" i="1" dirty="0" smtClean="0">
                <a:latin typeface="微软雅黑" panose="020B0503020204020204" charset="-122"/>
                <a:ea typeface="微软雅黑" panose="020B0503020204020204" charset="-122"/>
                <a:cs typeface="微软雅黑" panose="020B0503020204020204" charset="-122"/>
                <a:sym typeface="+mn-ea"/>
              </a:rPr>
              <a:t>   </a:t>
            </a:r>
            <a:r>
              <a:rPr sz="1300" dirty="0" smtClean="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.近三年进入“</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创客中国</a:t>
            </a:r>
            <a:r>
              <a:rPr sz="1300" dirty="0">
                <a:latin typeface="微软雅黑" panose="020B0503020204020204" charset="-122"/>
                <a:ea typeface="微软雅黑" panose="020B0503020204020204" charset="-122"/>
                <a:cs typeface="微软雅黑" panose="020B0503020204020204" charset="-122"/>
                <a:sym typeface="+mn-ea"/>
              </a:rPr>
              <a:t>”中小企业创新创业大赛</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全国50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强企业组</a:t>
            </a:r>
            <a:r>
              <a:rPr sz="1300" dirty="0" err="1">
                <a:latin typeface="微软雅黑" panose="020B0503020204020204" charset="-122"/>
                <a:ea typeface="微软雅黑" panose="020B0503020204020204" charset="-122"/>
                <a:cs typeface="微软雅黑" panose="020B0503020204020204" charset="-122"/>
                <a:sym typeface="+mn-ea"/>
              </a:rPr>
              <a:t>名单</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r>
              <a:rPr lang="en-US" sz="1300" i="1" dirty="0" smtClean="0">
                <a:latin typeface="微软雅黑" panose="020B0503020204020204" charset="-122"/>
                <a:ea typeface="微软雅黑" panose="020B0503020204020204" charset="-122"/>
                <a:cs typeface="微软雅黑" panose="020B0503020204020204" charset="-122"/>
                <a:sym typeface="+mn-ea"/>
              </a:rPr>
              <a:t>  </a:t>
            </a:r>
            <a:r>
              <a:rPr sz="1300" i="1" dirty="0" smtClean="0">
                <a:latin typeface="微软雅黑" panose="020B0503020204020204" charset="-122"/>
                <a:ea typeface="微软雅黑" panose="020B0503020204020204" charset="-122"/>
                <a:cs typeface="微软雅黑" panose="020B0503020204020204" charset="-122"/>
                <a:sym typeface="+mn-ea"/>
              </a:rPr>
              <a:t>注</a:t>
            </a:r>
            <a:r>
              <a:rPr sz="1300" i="1" dirty="0">
                <a:latin typeface="微软雅黑" panose="020B0503020204020204" charset="-122"/>
                <a:ea typeface="微软雅黑" panose="020B0503020204020204" charset="-122"/>
                <a:cs typeface="微软雅黑" panose="020B0503020204020204" charset="-122"/>
                <a:sym typeface="+mn-ea"/>
              </a:rPr>
              <a:t>：创客中国”中小企业创新创业大赛全国50 </a:t>
            </a:r>
            <a:r>
              <a:rPr sz="1300" i="1" dirty="0" err="1">
                <a:latin typeface="微软雅黑" panose="020B0503020204020204" charset="-122"/>
                <a:ea typeface="微软雅黑" panose="020B0503020204020204" charset="-122"/>
                <a:cs typeface="微软雅黑" panose="020B0503020204020204" charset="-122"/>
                <a:sym typeface="+mn-ea"/>
              </a:rPr>
              <a:t>强企业组名单提供</a:t>
            </a:r>
            <a:r>
              <a:rPr sz="1300" b="1" i="1" dirty="0" err="1">
                <a:solidFill>
                  <a:srgbClr val="FF0000"/>
                </a:solidFill>
                <a:latin typeface="微软雅黑" panose="020B0503020204020204" charset="-122"/>
                <a:ea typeface="微软雅黑" panose="020B0503020204020204" charset="-122"/>
                <a:cs typeface="微软雅黑" panose="020B0503020204020204" charset="-122"/>
                <a:sym typeface="+mn-ea"/>
              </a:rPr>
              <a:t>文件、证书</a:t>
            </a:r>
            <a:r>
              <a:rPr sz="1300" i="1" dirty="0" err="1">
                <a:latin typeface="微软雅黑" panose="020B0503020204020204" charset="-122"/>
                <a:ea typeface="微软雅黑" panose="020B0503020204020204" charset="-122"/>
                <a:cs typeface="微软雅黑" panose="020B0503020204020204" charset="-122"/>
                <a:sym typeface="+mn-ea"/>
              </a:rPr>
              <a:t>等</a:t>
            </a:r>
            <a:endParaRPr sz="13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i="1"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919447" y="918600"/>
            <a:ext cx="7200000" cy="4199890"/>
          </a:xfrm>
          <a:prstGeom prst="rect">
            <a:avLst/>
          </a:prstGeom>
          <a:noFill/>
          <a:ln w="9525">
            <a:noFill/>
          </a:ln>
        </p:spPr>
        <p:txBody>
          <a:bodyPr wrap="square">
            <a:spAutoFit/>
          </a:bodyPr>
          <a:lstStyle/>
          <a:p>
            <a:pPr indent="-457200" fontAlgn="auto">
              <a:lnSpc>
                <a:spcPct val="150000"/>
              </a:lnSpc>
              <a:spcAft>
                <a:spcPts val="0"/>
              </a:spcAft>
            </a:pPr>
            <a:r>
              <a:rPr sz="1400" b="1" dirty="0" err="1" smtClean="0">
                <a:solidFill>
                  <a:srgbClr val="0070C0"/>
                </a:solidFill>
                <a:latin typeface="微软雅黑" panose="020B0503020204020204" charset="-122"/>
                <a:ea typeface="微软雅黑" panose="020B0503020204020204" charset="-122"/>
                <a:cs typeface="微软雅黑" panose="020B0503020204020204" charset="-122"/>
                <a:sym typeface="+mn-ea"/>
              </a:rPr>
              <a:t>五</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、产业链配套指标</a:t>
            </a:r>
            <a:endParaRPr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sz="1300" dirty="0" err="1" smtClean="0">
                <a:latin typeface="微软雅黑" panose="020B0503020204020204" charset="-122"/>
                <a:ea typeface="微软雅黑" panose="020B0503020204020204" charset="-122"/>
                <a:cs typeface="微软雅黑" panose="020B0503020204020204" charset="-122"/>
                <a:sym typeface="+mn-ea"/>
              </a:rPr>
              <a:t>位于产业链关键环节</a:t>
            </a:r>
            <a:r>
              <a:rPr sz="1300" dirty="0" err="1">
                <a:latin typeface="微软雅黑" panose="020B0503020204020204" charset="-122"/>
                <a:ea typeface="微软雅黑" panose="020B0503020204020204" charset="-122"/>
                <a:cs typeface="微软雅黑" panose="020B0503020204020204" charset="-122"/>
                <a:sym typeface="+mn-ea"/>
              </a:rPr>
              <a:t>，围绕重点产业链实现关键基础技术和产品的产业化应用，发挥</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“补短板”“锻长板”“填空白”</a:t>
            </a:r>
            <a:r>
              <a:rPr sz="1300" dirty="0" err="1">
                <a:latin typeface="微软雅黑" panose="020B0503020204020204" charset="-122"/>
                <a:ea typeface="微软雅黑" panose="020B0503020204020204" charset="-122"/>
                <a:cs typeface="微软雅黑" panose="020B0503020204020204" charset="-122"/>
                <a:sym typeface="+mn-ea"/>
              </a:rPr>
              <a:t>等重要作用</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sz="1200" i="1" dirty="0">
                <a:latin typeface="微软雅黑" panose="020B0503020204020204" charset="-122"/>
                <a:ea typeface="微软雅黑" panose="020B0503020204020204" charset="-122"/>
                <a:cs typeface="微软雅黑" panose="020B0503020204020204" charset="-122"/>
                <a:sym typeface="+mn-ea"/>
              </a:rPr>
              <a:t>注</a:t>
            </a:r>
            <a:r>
              <a:rPr sz="1200" i="1" dirty="0" smtClean="0">
                <a:latin typeface="微软雅黑" panose="020B0503020204020204" charset="-122"/>
                <a:ea typeface="微软雅黑" panose="020B0503020204020204" charset="-122"/>
                <a:cs typeface="微软雅黑" panose="020B0503020204020204" charset="-122"/>
                <a:sym typeface="+mn-ea"/>
              </a:rPr>
              <a:t>：1</a:t>
            </a:r>
            <a:r>
              <a:rPr sz="1200" i="1" dirty="0">
                <a:latin typeface="微软雅黑" panose="020B0503020204020204" charset="-122"/>
                <a:ea typeface="微软雅黑" panose="020B0503020204020204" charset="-122"/>
                <a:cs typeface="微软雅黑" panose="020B0503020204020204" charset="-122"/>
                <a:sym typeface="+mn-ea"/>
              </a:rPr>
              <a:t>.“补短板”“锻长板”“填空白”需</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企业自己详细说明</a:t>
            </a:r>
            <a:r>
              <a:rPr sz="1200" i="1" dirty="0">
                <a:latin typeface="微软雅黑" panose="020B0503020204020204" charset="-122"/>
                <a:ea typeface="微软雅黑" panose="020B0503020204020204" charset="-122"/>
                <a:cs typeface="微软雅黑" panose="020B0503020204020204" charset="-122"/>
                <a:sym typeface="+mn-ea"/>
              </a:rPr>
              <a:t>，必要时</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可提供三方佐证</a:t>
            </a:r>
            <a:r>
              <a:rPr sz="1200" i="1" dirty="0">
                <a:latin typeface="微软雅黑" panose="020B0503020204020204" charset="-122"/>
                <a:ea typeface="微软雅黑" panose="020B0503020204020204" charset="-122"/>
                <a:cs typeface="微软雅黑" panose="020B0503020204020204" charset="-122"/>
                <a:sym typeface="+mn-ea"/>
              </a:rPr>
              <a:t>（重大科研项目、查新报告、权威机构和专家说明、专业协会说明等）  </a:t>
            </a:r>
            <a:endParaRPr lang="en-US" sz="1200" i="1" dirty="0" smtClean="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endParaRPr sz="1200" i="1"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sz="1400"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sz="1400" b="1" dirty="0" err="1">
                <a:solidFill>
                  <a:srgbClr val="0070C0"/>
                </a:solidFill>
                <a:latin typeface="微软雅黑" panose="020B0503020204020204" charset="-122"/>
                <a:ea typeface="微软雅黑" panose="020B0503020204020204" charset="-122"/>
                <a:cs typeface="微软雅黑" panose="020B0503020204020204" charset="-122"/>
                <a:sym typeface="+mn-ea"/>
              </a:rPr>
              <a:t>六、主导产品所属领域指标</a:t>
            </a:r>
            <a:endParaRPr sz="14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sz="1300" dirty="0">
                <a:latin typeface="微软雅黑" panose="020B0503020204020204" charset="-122"/>
                <a:ea typeface="微软雅黑" panose="020B0503020204020204" charset="-122"/>
                <a:cs typeface="微软雅黑" panose="020B0503020204020204" charset="-122"/>
                <a:sym typeface="+mn-ea"/>
              </a:rPr>
              <a:t>主导产品原则上属于以下重点领域：从事细分产品市场属于制造业核心</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基础零部件、元器件、关键软件、先进基础工艺、关键基础材料和产业技术</a:t>
            </a:r>
            <a:r>
              <a:rPr sz="1300" dirty="0">
                <a:latin typeface="微软雅黑" panose="020B0503020204020204" charset="-122"/>
                <a:ea typeface="微软雅黑" panose="020B0503020204020204" charset="-122"/>
                <a:cs typeface="微软雅黑" panose="020B0503020204020204" charset="-122"/>
                <a:sym typeface="+mn-ea"/>
              </a:rPr>
              <a:t>基础；或符合</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制造强国战略十大重点产业领域</a:t>
            </a:r>
            <a:r>
              <a:rPr sz="1300" dirty="0">
                <a:latin typeface="微软雅黑" panose="020B0503020204020204" charset="-122"/>
                <a:ea typeface="微软雅黑" panose="020B0503020204020204" charset="-122"/>
                <a:cs typeface="微软雅黑" panose="020B0503020204020204" charset="-122"/>
                <a:sym typeface="+mn-ea"/>
              </a:rPr>
              <a:t>；或属于网络强国建设的信息</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基础设施、关键核心技术、网络安全、数据安全</a:t>
            </a:r>
            <a:r>
              <a:rPr sz="1300" dirty="0">
                <a:latin typeface="微软雅黑" panose="020B0503020204020204" charset="-122"/>
                <a:ea typeface="微软雅黑" panose="020B0503020204020204" charset="-122"/>
                <a:cs typeface="微软雅黑" panose="020B0503020204020204" charset="-122"/>
                <a:sym typeface="+mn-ea"/>
              </a:rPr>
              <a:t>领域等产品。</a:t>
            </a:r>
            <a:endParaRPr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50000"/>
              </a:lnSpc>
              <a:spcBef>
                <a:spcPts val="0"/>
              </a:spcBef>
              <a:spcAft>
                <a:spcPts val="0"/>
              </a:spcAft>
              <a:buClrTx/>
              <a:buSzTx/>
              <a:buFontTx/>
            </a:pPr>
            <a:r>
              <a:rPr sz="1200" i="1" dirty="0">
                <a:latin typeface="微软雅黑" panose="020B0503020204020204" charset="-122"/>
                <a:ea typeface="微软雅黑" panose="020B0503020204020204" charset="-122"/>
                <a:cs typeface="微软雅黑" panose="020B0503020204020204" charset="-122"/>
                <a:sym typeface="+mn-ea"/>
              </a:rPr>
              <a:t>注：</a:t>
            </a:r>
            <a:r>
              <a:rPr lang="zh-CN" sz="1200" i="1" dirty="0">
                <a:latin typeface="微软雅黑" panose="020B0503020204020204" charset="-122"/>
                <a:ea typeface="微软雅黑" panose="020B0503020204020204" charset="-122"/>
                <a:cs typeface="微软雅黑" panose="020B0503020204020204" charset="-122"/>
                <a:sym typeface="+mn-ea"/>
              </a:rPr>
              <a:t>所</a:t>
            </a:r>
            <a:r>
              <a:rPr sz="1200" i="1" dirty="0">
                <a:latin typeface="微软雅黑" panose="020B0503020204020204" charset="-122"/>
                <a:ea typeface="微软雅黑" panose="020B0503020204020204" charset="-122"/>
                <a:cs typeface="微软雅黑" panose="020B0503020204020204" charset="-122"/>
                <a:sym typeface="+mn-ea"/>
              </a:rPr>
              <a:t>属领域可对照并详细说明，其中制造强国战略十大重点产业领域指</a:t>
            </a:r>
            <a:r>
              <a:rPr sz="1200" b="1" i="1" dirty="0">
                <a:solidFill>
                  <a:srgbClr val="FF0000"/>
                </a:solidFill>
                <a:latin typeface="微软雅黑" panose="020B0503020204020204" charset="-122"/>
                <a:ea typeface="微软雅黑" panose="020B0503020204020204" charset="-122"/>
                <a:cs typeface="微软雅黑" panose="020B0503020204020204" charset="-122"/>
                <a:sym typeface="+mn-ea"/>
              </a:rPr>
              <a:t>新一代信息技术产业、高档数控机床和机器人、航空航天装备、海洋工程装备及高技术船舶、先进轨道交通装备、节能与新能源汽车、电力装备、农机装备、新材料、生物医药及高性能医疗器械</a:t>
            </a:r>
            <a:r>
              <a:rPr sz="1200" i="1" dirty="0">
                <a:latin typeface="微软雅黑" panose="020B0503020204020204" charset="-122"/>
                <a:ea typeface="微软雅黑" panose="020B0503020204020204" charset="-122"/>
                <a:cs typeface="微软雅黑" panose="020B0503020204020204" charset="-122"/>
                <a:sym typeface="+mn-ea"/>
              </a:rPr>
              <a:t>。</a:t>
            </a:r>
            <a:endParaRPr sz="1200" i="1" dirty="0">
              <a:latin typeface="微软雅黑" panose="020B0503020204020204" charset="-122"/>
              <a:ea typeface="微软雅黑" panose="020B0503020204020204" charset="-122"/>
              <a:cs typeface="微软雅黑" panose="020B0503020204020204" charset="-122"/>
            </a:endParaRPr>
          </a:p>
          <a:p>
            <a:pPr algn="just" fontAlgn="auto">
              <a:lnSpc>
                <a:spcPct val="150000"/>
              </a:lnSpc>
              <a:spcBef>
                <a:spcPts val="0"/>
              </a:spcBef>
              <a:spcAft>
                <a:spcPts val="0"/>
              </a:spcAft>
              <a:buClrTx/>
              <a:buSzTx/>
              <a:buFontTx/>
            </a:pPr>
            <a:endParaRPr lang="zh-CN" sz="1300" dirty="0">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2800346" y="415810"/>
            <a:ext cx="36118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专精特新“小巨人”企业认定标准</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文本框 5"/>
          <p:cNvSpPr txBox="1"/>
          <p:nvPr/>
        </p:nvSpPr>
        <p:spPr>
          <a:xfrm>
            <a:off x="1125803" y="1009403"/>
            <a:ext cx="6901913" cy="4048125"/>
          </a:xfrm>
          <a:prstGeom prst="rect">
            <a:avLst/>
          </a:prstGeom>
          <a:noFill/>
          <a:ln w="9525">
            <a:noFill/>
          </a:ln>
        </p:spPr>
        <p:txBody>
          <a:bodyPr wrap="square">
            <a:spAutoFit/>
          </a:bodyPr>
          <a:lstStyle/>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1.2021年、2022年，12月底缴纳社保人数证明。</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2.核心业务采用信息系统支撑情况（采购的信息化建设、运维服务协议和信息化系统页面截图，如企业使用自己开发的系统，请上传闭环的立项、开发、使用等资料）。</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3.主导产品全国细分市场占有率，202</a:t>
            </a:r>
            <a:r>
              <a:rPr lang="en-US" altLang="zh-CN" sz="1300" dirty="0">
                <a:latin typeface="微软雅黑" panose="020B0503020204020204" charset="-122"/>
                <a:ea typeface="微软雅黑" panose="020B0503020204020204" charset="-122"/>
                <a:cs typeface="微软雅黑" panose="020B0503020204020204" charset="-122"/>
                <a:sym typeface="+mn-ea"/>
              </a:rPr>
              <a:t>2</a:t>
            </a:r>
            <a:r>
              <a:rPr lang="zh-CN" sz="1300" dirty="0">
                <a:latin typeface="微软雅黑" panose="020B0503020204020204" charset="-122"/>
                <a:ea typeface="微软雅黑" panose="020B0503020204020204" charset="-122"/>
                <a:cs typeface="微软雅黑" panose="020B0503020204020204" charset="-122"/>
                <a:sym typeface="+mn-ea"/>
              </a:rPr>
              <a:t>年证明材料。（企业可自证或第三方佐证）</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4.202</a:t>
            </a:r>
            <a:r>
              <a:rPr lang="en-US" altLang="zh-CN" sz="1300" dirty="0">
                <a:latin typeface="微软雅黑" panose="020B0503020204020204" charset="-122"/>
                <a:ea typeface="微软雅黑" panose="020B0503020204020204" charset="-122"/>
                <a:cs typeface="微软雅黑" panose="020B0503020204020204" charset="-122"/>
                <a:sym typeface="+mn-ea"/>
              </a:rPr>
              <a:t>1</a:t>
            </a:r>
            <a:r>
              <a:rPr lang="zh-CN" sz="1300" dirty="0">
                <a:latin typeface="微软雅黑" panose="020B0503020204020204" charset="-122"/>
                <a:ea typeface="微软雅黑" panose="020B0503020204020204" charset="-122"/>
                <a:cs typeface="微软雅黑" panose="020B0503020204020204" charset="-122"/>
                <a:sym typeface="+mn-ea"/>
              </a:rPr>
              <a:t>年、202</a:t>
            </a:r>
            <a:r>
              <a:rPr lang="en-US" altLang="zh-CN" sz="1300" dirty="0">
                <a:latin typeface="微软雅黑" panose="020B0503020204020204" charset="-122"/>
                <a:ea typeface="微软雅黑" panose="020B0503020204020204" charset="-122"/>
                <a:cs typeface="微软雅黑" panose="020B0503020204020204" charset="-122"/>
                <a:sym typeface="+mn-ea"/>
              </a:rPr>
              <a:t>2</a:t>
            </a:r>
            <a:r>
              <a:rPr lang="zh-CN" sz="1300" dirty="0">
                <a:latin typeface="微软雅黑" panose="020B0503020204020204" charset="-122"/>
                <a:ea typeface="微软雅黑" panose="020B0503020204020204" charset="-122"/>
                <a:cs typeface="微软雅黑" panose="020B0503020204020204" charset="-122"/>
                <a:sym typeface="+mn-ea"/>
              </a:rPr>
              <a:t>年年度</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审计或专项审计报告</a:t>
            </a:r>
            <a:r>
              <a:rPr lang="zh-CN" sz="1300" dirty="0">
                <a:latin typeface="微软雅黑" panose="020B0503020204020204" charset="-122"/>
                <a:ea typeface="微软雅黑" panose="020B0503020204020204" charset="-122"/>
                <a:cs typeface="微软雅黑" panose="020B0503020204020204" charset="-122"/>
                <a:sym typeface="+mn-ea"/>
              </a:rPr>
              <a:t>（包含申报条件要求的数据，</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注意数据一致</a:t>
            </a:r>
            <a:r>
              <a:rPr lang="zh-CN" sz="1300" dirty="0">
                <a:latin typeface="微软雅黑" panose="020B0503020204020204" charset="-122"/>
                <a:ea typeface="微软雅黑" panose="020B0503020204020204" charset="-122"/>
                <a:cs typeface="微软雅黑" panose="020B0503020204020204" charset="-122"/>
                <a:sym typeface="+mn-ea"/>
              </a:rPr>
              <a:t>）。</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5.知识产权证书。</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6.国家级科技奖励证书。（非必需）</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7.近3年进入“创客中国”中小企业创新创业大赛全国50强企业组名单，证明材料及获奖证书。（非必需）</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endParaRPr lang="zh-CN" sz="13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3"/>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2566930" y="415810"/>
            <a:ext cx="4069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专精特新“小巨人”企业认定资料清单</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矩形 1"/>
          <p:cNvSpPr/>
          <p:nvPr>
            <p:custDataLst>
              <p:tags r:id="rId3"/>
            </p:custDataLst>
          </p:nvPr>
        </p:nvSpPr>
        <p:spPr>
          <a:xfrm>
            <a:off x="1658779" y="463233"/>
            <a:ext cx="5826443" cy="438581"/>
          </a:xfrm>
          <a:prstGeom prst="rect">
            <a:avLst/>
          </a:prstGeom>
        </p:spPr>
        <p:txBody>
          <a:bodyPr wrap="square"/>
          <a:lstStyle/>
          <a:p>
            <a:pPr algn="ctr"/>
            <a:r>
              <a:rPr lang="zh-CN" altLang="en-US" sz="2000" b="1" dirty="0">
                <a:solidFill>
                  <a:srgbClr val="0E477F"/>
                </a:solidFill>
                <a:latin typeface="微软雅黑" panose="020B0503020204020204" charset="-122"/>
                <a:ea typeface="微软雅黑" panose="020B0503020204020204" charset="-122"/>
                <a:cs typeface="+mn-ea"/>
                <a:sym typeface="Arial" panose="020B0604020202020204" pitchFamily="34" charset="0"/>
              </a:rPr>
              <a:t>优</a:t>
            </a:r>
            <a:r>
              <a:rPr lang="zh-CN" altLang="en-US" sz="2000" b="1" dirty="0" smtClean="0">
                <a:solidFill>
                  <a:srgbClr val="0E477F"/>
                </a:solidFill>
                <a:latin typeface="微软雅黑" panose="020B0503020204020204" charset="-122"/>
                <a:ea typeface="微软雅黑" panose="020B0503020204020204" charset="-122"/>
                <a:cs typeface="+mn-ea"/>
                <a:sym typeface="Arial" panose="020B0604020202020204" pitchFamily="34" charset="0"/>
              </a:rPr>
              <a:t>质企</a:t>
            </a:r>
            <a:r>
              <a:rPr lang="zh-CN" altLang="en-US" sz="2000" b="1" dirty="0">
                <a:solidFill>
                  <a:srgbClr val="0E477F"/>
                </a:solidFill>
                <a:latin typeface="微软雅黑" panose="020B0503020204020204" charset="-122"/>
                <a:ea typeface="微软雅黑" panose="020B0503020204020204" charset="-122"/>
                <a:cs typeface="+mn-ea"/>
                <a:sym typeface="Arial" panose="020B0604020202020204" pitchFamily="34" charset="0"/>
              </a:rPr>
              <a:t>业梯度培育</a:t>
            </a:r>
            <a:endParaRPr lang="zh-CN" altLang="en-US" sz="2000" b="1" dirty="0">
              <a:solidFill>
                <a:srgbClr val="0E477F"/>
              </a:solidFill>
              <a:latin typeface="微软雅黑" panose="020B0503020204020204" charset="-122"/>
              <a:ea typeface="微软雅黑" panose="020B0503020204020204" charset="-122"/>
              <a:cs typeface="+mn-ea"/>
              <a:sym typeface="Arial" panose="020B0604020202020204" pitchFamily="34" charset="0"/>
            </a:endParaRPr>
          </a:p>
        </p:txBody>
      </p:sp>
      <p:sp>
        <p:nvSpPr>
          <p:cNvPr id="123" name="文本框 16"/>
          <p:cNvSpPr txBox="1"/>
          <p:nvPr>
            <p:custDataLst>
              <p:tags r:id="rId4"/>
            </p:custDataLst>
          </p:nvPr>
        </p:nvSpPr>
        <p:spPr>
          <a:xfrm>
            <a:off x="936625" y="3206115"/>
            <a:ext cx="7422515" cy="1546225"/>
          </a:xfrm>
          <a:prstGeom prst="rect">
            <a:avLst/>
          </a:prstGeom>
          <a:noFill/>
          <a:ln w="12700" cap="flat">
            <a:noFill/>
            <a:miter lim="400000"/>
          </a:ln>
          <a:effectLst/>
        </p:spPr>
        <p:txBody>
          <a:bodyPr wrap="square" lIns="68580" tIns="34290" rIns="68580" bIns="34290" numCol="1" anchor="t">
            <a:noAutofit/>
          </a:bodyPr>
          <a:lstStyle>
            <a:lvl1pPr>
              <a:lnSpc>
                <a:spcPct val="130000"/>
              </a:lnSpc>
              <a:defRPr sz="1200" spc="128">
                <a:solidFill>
                  <a:srgbClr val="262626"/>
                </a:solidFill>
                <a:latin typeface="+mj-lt"/>
                <a:ea typeface="+mj-ea"/>
                <a:cs typeface="+mj-cs"/>
                <a:sym typeface="微软雅黑" panose="020B0503020204020204" charset="-122"/>
              </a:defRPr>
            </a:lvl1pPr>
          </a:lstStyle>
          <a:p>
            <a:pPr indent="304800" algn="l" fontAlgn="auto">
              <a:lnSpc>
                <a:spcPct val="150000"/>
              </a:lnSpc>
              <a:spcAft>
                <a:spcPts val="0"/>
              </a:spcAft>
              <a:buClrTx/>
              <a:buSzTx/>
              <a:buFontTx/>
            </a:pPr>
            <a:r>
              <a:rPr lang="en-US" sz="1100" b="1" spc="0" dirty="0">
                <a:latin typeface="微软雅黑" panose="020B0503020204020204" charset="-122"/>
                <a:ea typeface="微软雅黑" panose="020B0503020204020204" charset="-122"/>
                <a:cs typeface="微软雅黑" panose="020B0503020204020204" charset="-122"/>
                <a:sym typeface="+mn-ea"/>
              </a:rPr>
              <a:t>创新型中小企业</a:t>
            </a:r>
            <a:r>
              <a:rPr lang="en-US" sz="1100" spc="0" dirty="0">
                <a:latin typeface="微软雅黑" panose="020B0503020204020204" charset="-122"/>
                <a:ea typeface="微软雅黑" panose="020B0503020204020204" charset="-122"/>
                <a:cs typeface="微软雅黑" panose="020B0503020204020204" charset="-122"/>
                <a:sym typeface="+mn-ea"/>
              </a:rPr>
              <a:t>具有较高专业化水平、较强创新能力和发展潜力，是优质中小企业的</a:t>
            </a:r>
            <a:r>
              <a:rPr lang="en-US" sz="1100" b="1" spc="0" dirty="0">
                <a:solidFill>
                  <a:srgbClr val="FF0000"/>
                </a:solidFill>
                <a:latin typeface="微软雅黑" panose="020B0503020204020204" charset="-122"/>
                <a:ea typeface="微软雅黑" panose="020B0503020204020204" charset="-122"/>
                <a:cs typeface="微软雅黑" panose="020B0503020204020204" charset="-122"/>
                <a:sym typeface="+mn-ea"/>
              </a:rPr>
              <a:t>基础</a:t>
            </a:r>
            <a:r>
              <a:rPr lang="en-US" sz="1100" spc="0" dirty="0">
                <a:latin typeface="微软雅黑" panose="020B0503020204020204" charset="-122"/>
                <a:ea typeface="微软雅黑" panose="020B0503020204020204" charset="-122"/>
                <a:cs typeface="微软雅黑" panose="020B0503020204020204" charset="-122"/>
                <a:sym typeface="+mn-ea"/>
              </a:rPr>
              <a:t>力量；</a:t>
            </a:r>
            <a:endParaRPr lang="en-US" sz="1100" spc="0" dirty="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spcAft>
                <a:spcPts val="0"/>
              </a:spcAft>
              <a:buClrTx/>
              <a:buSzTx/>
              <a:buFontTx/>
            </a:pPr>
            <a:r>
              <a:rPr lang="en-US" sz="1100" b="1" spc="0" dirty="0">
                <a:latin typeface="微软雅黑" panose="020B0503020204020204" charset="-122"/>
                <a:ea typeface="微软雅黑" panose="020B0503020204020204" charset="-122"/>
                <a:cs typeface="微软雅黑" panose="020B0503020204020204" charset="-122"/>
                <a:sym typeface="+mn-ea"/>
              </a:rPr>
              <a:t>专精特新中小企业</a:t>
            </a:r>
            <a:r>
              <a:rPr lang="en-US" sz="1100" spc="0" dirty="0">
                <a:latin typeface="微软雅黑" panose="020B0503020204020204" charset="-122"/>
                <a:ea typeface="微软雅黑" panose="020B0503020204020204" charset="-122"/>
                <a:cs typeface="微软雅黑" panose="020B0503020204020204" charset="-122"/>
                <a:sym typeface="+mn-ea"/>
              </a:rPr>
              <a:t>实现专业化、精细化、特色化发展，创新能力强、质量效益好，是优质中小企业的</a:t>
            </a:r>
            <a:r>
              <a:rPr lang="en-US" sz="1100" b="1" spc="0" dirty="0">
                <a:solidFill>
                  <a:srgbClr val="FF0000"/>
                </a:solidFill>
                <a:latin typeface="微软雅黑" panose="020B0503020204020204" charset="-122"/>
                <a:ea typeface="微软雅黑" panose="020B0503020204020204" charset="-122"/>
                <a:cs typeface="微软雅黑" panose="020B0503020204020204" charset="-122"/>
                <a:sym typeface="+mn-ea"/>
              </a:rPr>
              <a:t>中坚</a:t>
            </a:r>
            <a:r>
              <a:rPr lang="en-US" sz="1100" spc="0" dirty="0">
                <a:latin typeface="微软雅黑" panose="020B0503020204020204" charset="-122"/>
                <a:ea typeface="微软雅黑" panose="020B0503020204020204" charset="-122"/>
                <a:cs typeface="微软雅黑" panose="020B0503020204020204" charset="-122"/>
                <a:sym typeface="+mn-ea"/>
              </a:rPr>
              <a:t>力量；</a:t>
            </a:r>
            <a:endParaRPr lang="en-US" sz="1100" spc="0" dirty="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spcAft>
                <a:spcPts val="0"/>
              </a:spcAft>
              <a:buClrTx/>
              <a:buSzTx/>
              <a:buFontTx/>
            </a:pPr>
            <a:r>
              <a:rPr lang="en-US" sz="1100" b="1" spc="0" dirty="0">
                <a:latin typeface="微软雅黑" panose="020B0503020204020204" charset="-122"/>
                <a:ea typeface="微软雅黑" panose="020B0503020204020204" charset="-122"/>
                <a:cs typeface="微软雅黑" panose="020B0503020204020204" charset="-122"/>
                <a:sym typeface="+mn-ea"/>
              </a:rPr>
              <a:t>专精特新“小巨人”企业</a:t>
            </a:r>
            <a:r>
              <a:rPr lang="en-US" sz="1100" spc="0" dirty="0">
                <a:latin typeface="微软雅黑" panose="020B0503020204020204" charset="-122"/>
                <a:ea typeface="微软雅黑" panose="020B0503020204020204" charset="-122"/>
                <a:cs typeface="微软雅黑" panose="020B0503020204020204" charset="-122"/>
                <a:sym typeface="+mn-ea"/>
              </a:rPr>
              <a:t>位于产业基础核心领域、产业链关键环节，创新能力突出、掌握核心技术、细分市场占有率高、质量效益好，是优质中小企业的</a:t>
            </a:r>
            <a:r>
              <a:rPr lang="en-US" sz="1100" b="1" spc="0" dirty="0">
                <a:solidFill>
                  <a:srgbClr val="FF0000"/>
                </a:solidFill>
                <a:latin typeface="微软雅黑" panose="020B0503020204020204" charset="-122"/>
                <a:ea typeface="微软雅黑" panose="020B0503020204020204" charset="-122"/>
                <a:cs typeface="微软雅黑" panose="020B0503020204020204" charset="-122"/>
                <a:sym typeface="+mn-ea"/>
              </a:rPr>
              <a:t>核心</a:t>
            </a:r>
            <a:r>
              <a:rPr lang="en-US" sz="1100" spc="0" dirty="0">
                <a:latin typeface="微软雅黑" panose="020B0503020204020204" charset="-122"/>
                <a:ea typeface="微软雅黑" panose="020B0503020204020204" charset="-122"/>
                <a:cs typeface="微软雅黑" panose="020B0503020204020204" charset="-122"/>
                <a:sym typeface="+mn-ea"/>
              </a:rPr>
              <a:t>力量。</a:t>
            </a:r>
            <a:endParaRPr lang="en-US" sz="1100" spc="0" dirty="0">
              <a:latin typeface="微软雅黑" panose="020B0503020204020204" charset="-122"/>
              <a:ea typeface="微软雅黑" panose="020B0503020204020204" charset="-122"/>
              <a:cs typeface="微软雅黑" panose="020B0503020204020204" charset="-122"/>
              <a:sym typeface="+mn-ea"/>
            </a:endParaRPr>
          </a:p>
          <a:p>
            <a:pPr indent="304800" algn="l" fontAlgn="auto">
              <a:lnSpc>
                <a:spcPct val="150000"/>
              </a:lnSpc>
              <a:spcAft>
                <a:spcPts val="0"/>
              </a:spcAft>
              <a:buClrTx/>
              <a:buSzTx/>
              <a:buFontTx/>
            </a:pPr>
            <a:r>
              <a:rPr lang="en-US" sz="1100" b="1" spc="0" dirty="0">
                <a:solidFill>
                  <a:schemeClr val="tx1"/>
                </a:solidFill>
                <a:latin typeface="微软雅黑" panose="020B0503020204020204" charset="-122"/>
                <a:ea typeface="微软雅黑" panose="020B0503020204020204" charset="-122"/>
                <a:cs typeface="微软雅黑" panose="020B0503020204020204" charset="-122"/>
                <a:sym typeface="+mn-ea"/>
              </a:rPr>
              <a:t>制造业单项冠军企业</a:t>
            </a:r>
            <a:r>
              <a:rPr lang="en-US" sz="1100" spc="0" dirty="0">
                <a:solidFill>
                  <a:schemeClr val="tx1"/>
                </a:solidFill>
                <a:latin typeface="微软雅黑" panose="020B0503020204020204" charset="-122"/>
                <a:ea typeface="微软雅黑" panose="020B0503020204020204" charset="-122"/>
                <a:cs typeface="微软雅黑" panose="020B0503020204020204" charset="-122"/>
                <a:sym typeface="+mn-ea"/>
              </a:rPr>
              <a:t>是指长期专注于制造业某些特定细分产品市场，生产技术或工艺</a:t>
            </a:r>
            <a:r>
              <a:rPr lang="en-US" sz="1100" b="1" spc="0" dirty="0">
                <a:solidFill>
                  <a:srgbClr val="FF0000"/>
                </a:solidFill>
                <a:latin typeface="微软雅黑" panose="020B0503020204020204" charset="-122"/>
                <a:ea typeface="微软雅黑" panose="020B0503020204020204" charset="-122"/>
                <a:cs typeface="微软雅黑" panose="020B0503020204020204" charset="-122"/>
                <a:sym typeface="+mn-ea"/>
              </a:rPr>
              <a:t>国际领先</a:t>
            </a:r>
            <a:r>
              <a:rPr lang="en-US" sz="1100" spc="0" dirty="0">
                <a:solidFill>
                  <a:schemeClr val="tx1"/>
                </a:solidFill>
                <a:latin typeface="微软雅黑" panose="020B0503020204020204" charset="-122"/>
                <a:ea typeface="微软雅黑" panose="020B0503020204020204" charset="-122"/>
                <a:cs typeface="微软雅黑" panose="020B0503020204020204" charset="-122"/>
                <a:sym typeface="+mn-ea"/>
              </a:rPr>
              <a:t>，单项产品市场占有率位居</a:t>
            </a:r>
            <a:r>
              <a:rPr lang="en-US" sz="1100" b="1" spc="0" dirty="0">
                <a:solidFill>
                  <a:srgbClr val="FF0000"/>
                </a:solidFill>
                <a:latin typeface="微软雅黑" panose="020B0503020204020204" charset="-122"/>
                <a:ea typeface="微软雅黑" panose="020B0503020204020204" charset="-122"/>
                <a:cs typeface="微软雅黑" panose="020B0503020204020204" charset="-122"/>
                <a:sym typeface="+mn-ea"/>
              </a:rPr>
              <a:t>全球前列</a:t>
            </a:r>
            <a:r>
              <a:rPr lang="en-US" sz="1100" spc="0" dirty="0">
                <a:solidFill>
                  <a:schemeClr val="tx1"/>
                </a:solidFill>
                <a:latin typeface="微软雅黑" panose="020B0503020204020204" charset="-122"/>
                <a:ea typeface="微软雅黑" panose="020B0503020204020204" charset="-122"/>
                <a:cs typeface="微软雅黑" panose="020B0503020204020204" charset="-122"/>
                <a:sym typeface="+mn-ea"/>
              </a:rPr>
              <a:t>的企业。</a:t>
            </a:r>
            <a:endParaRPr lang="en-US" sz="1100" spc="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defRPr>
                <a:latin typeface="Arial" panose="020B0604020202020204"/>
                <a:ea typeface="Arial" panose="020B0604020202020204"/>
                <a:cs typeface="Arial" panose="020B0604020202020204"/>
                <a:sym typeface="Arial" panose="020B0604020202020204"/>
              </a:defRPr>
            </a:pPr>
            <a:endParaRPr lang="en-US" altLang="en-US" sz="1100" spc="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9" name="矩形"/>
          <p:cNvSpPr/>
          <p:nvPr>
            <p:custDataLst>
              <p:tags r:id="rId5"/>
            </p:custDataLst>
          </p:nvPr>
        </p:nvSpPr>
        <p:spPr>
          <a:xfrm>
            <a:off x="2682875" y="2532447"/>
            <a:ext cx="3778250" cy="470337"/>
          </a:xfrm>
          <a:prstGeom prst="trapezoid">
            <a:avLst/>
          </a:prstGeom>
          <a:solidFill>
            <a:srgbClr val="5B99CA"/>
          </a:solidFill>
          <a:ln w="12700">
            <a:miter lim="400000"/>
          </a:ln>
          <a:effectLst>
            <a:outerShdw blurRad="50800" dist="38100" dir="2700000" algn="tl" rotWithShape="0">
              <a:prstClr val="black">
                <a:alpha val="40000"/>
              </a:prstClr>
            </a:outerShdw>
          </a:effectLst>
          <a:scene3d>
            <a:camera prst="perspectiveFront"/>
            <a:lightRig rig="threePt" dir="t"/>
          </a:scene3d>
        </p:spPr>
        <p:txBody>
          <a:bodyPr lIns="68580" tIns="34290" rIns="68580" bIns="34290">
            <a:noAutofit/>
          </a:bodyPr>
          <a:lstStyle/>
          <a:p>
            <a:pPr algn="ctr"/>
            <a:endParaRPr sz="1350"/>
          </a:p>
        </p:txBody>
      </p:sp>
      <p:sp>
        <p:nvSpPr>
          <p:cNvPr id="130" name="矩形"/>
          <p:cNvSpPr/>
          <p:nvPr>
            <p:custDataLst>
              <p:tags r:id="rId6"/>
            </p:custDataLst>
          </p:nvPr>
        </p:nvSpPr>
        <p:spPr>
          <a:xfrm>
            <a:off x="2950528" y="2004762"/>
            <a:ext cx="3242945" cy="470337"/>
          </a:xfrm>
          <a:prstGeom prst="trapezoid">
            <a:avLst/>
          </a:prstGeom>
          <a:solidFill>
            <a:srgbClr val="48AAC1"/>
          </a:solidFill>
          <a:ln w="12700">
            <a:miter lim="400000"/>
          </a:ln>
          <a:effectLst>
            <a:outerShdw blurRad="50800" dist="38100" dir="2700000" algn="tl" rotWithShape="0">
              <a:prstClr val="black">
                <a:alpha val="40000"/>
              </a:prstClr>
            </a:outerShdw>
          </a:effectLst>
          <a:scene3d>
            <a:camera prst="perspectiveFront"/>
            <a:lightRig rig="threePt" dir="t"/>
          </a:scene3d>
        </p:spPr>
        <p:txBody>
          <a:bodyPr lIns="68580" tIns="34290" rIns="68580" bIns="34290">
            <a:noAutofit/>
          </a:bodyPr>
          <a:lstStyle/>
          <a:p>
            <a:pPr algn="ctr"/>
            <a:endParaRPr sz="1350"/>
          </a:p>
        </p:txBody>
      </p:sp>
      <p:sp>
        <p:nvSpPr>
          <p:cNvPr id="131" name="矩形"/>
          <p:cNvSpPr/>
          <p:nvPr>
            <p:custDataLst>
              <p:tags r:id="rId7"/>
            </p:custDataLst>
          </p:nvPr>
        </p:nvSpPr>
        <p:spPr>
          <a:xfrm>
            <a:off x="3224848" y="1477712"/>
            <a:ext cx="2694305" cy="470337"/>
          </a:xfrm>
          <a:prstGeom prst="trapezoid">
            <a:avLst/>
          </a:prstGeom>
          <a:solidFill>
            <a:srgbClr val="49C1AA"/>
          </a:solidFill>
          <a:ln w="12700">
            <a:miter lim="400000"/>
          </a:ln>
          <a:effectLst>
            <a:outerShdw blurRad="50800" dist="38100" dir="2700000" algn="tl" rotWithShape="0">
              <a:prstClr val="black">
                <a:alpha val="40000"/>
              </a:prstClr>
            </a:outerShdw>
          </a:effectLst>
          <a:scene3d>
            <a:camera prst="perspectiveFront"/>
            <a:lightRig rig="threePt" dir="t"/>
          </a:scene3d>
        </p:spPr>
        <p:txBody>
          <a:bodyPr lIns="68580" tIns="34290" rIns="68580" bIns="34290">
            <a:noAutofit/>
          </a:bodyPr>
          <a:lstStyle/>
          <a:p>
            <a:pPr algn="ctr"/>
            <a:endParaRPr sz="1350"/>
          </a:p>
        </p:txBody>
      </p:sp>
      <p:sp>
        <p:nvSpPr>
          <p:cNvPr id="132" name="矩形"/>
          <p:cNvSpPr/>
          <p:nvPr>
            <p:custDataLst>
              <p:tags r:id="rId8"/>
            </p:custDataLst>
          </p:nvPr>
        </p:nvSpPr>
        <p:spPr>
          <a:xfrm>
            <a:off x="3507105" y="950027"/>
            <a:ext cx="2129790" cy="470337"/>
          </a:xfrm>
          <a:prstGeom prst="trapezoid">
            <a:avLst/>
          </a:prstGeom>
          <a:solidFill>
            <a:srgbClr val="59C78A"/>
          </a:solidFill>
          <a:ln w="12700">
            <a:miter lim="400000"/>
          </a:ln>
          <a:effectLst>
            <a:outerShdw blurRad="50800" dist="38100" dir="2700000" algn="tl" rotWithShape="0">
              <a:prstClr val="black">
                <a:alpha val="40000"/>
              </a:prstClr>
            </a:outerShdw>
          </a:effectLst>
          <a:scene3d>
            <a:camera prst="perspectiveFront"/>
            <a:lightRig rig="threePt" dir="t"/>
          </a:scene3d>
        </p:spPr>
        <p:txBody>
          <a:bodyPr lIns="68580" tIns="34290" rIns="68580" bIns="34290">
            <a:noAutofit/>
          </a:bodyPr>
          <a:lstStyle/>
          <a:p>
            <a:pPr algn="ctr"/>
            <a:endParaRPr sz="1350"/>
          </a:p>
        </p:txBody>
      </p:sp>
      <p:sp>
        <p:nvSpPr>
          <p:cNvPr id="133" name="01"/>
          <p:cNvSpPr txBox="1"/>
          <p:nvPr>
            <p:custDataLst>
              <p:tags r:id="rId9"/>
            </p:custDataLst>
          </p:nvPr>
        </p:nvSpPr>
        <p:spPr>
          <a:xfrm>
            <a:off x="3501194" y="1023136"/>
            <a:ext cx="2141612" cy="408559"/>
          </a:xfrm>
          <a:prstGeom prst="rect">
            <a:avLst/>
          </a:prstGeom>
          <a:ln w="12700">
            <a:miter lim="400000"/>
          </a:ln>
        </p:spPr>
        <p:txBody>
          <a:bodyPr wrap="square" lIns="68580" tIns="34290" rIns="68580" bIns="34290">
            <a:normAutofit/>
          </a:bodyPr>
          <a:lstStyle>
            <a:lvl1pPr algn="ctr">
              <a:defRPr sz="2000" b="1">
                <a:solidFill>
                  <a:srgbClr val="FFFFFF"/>
                </a:solidFill>
              </a:defRPr>
            </a:lvl1pPr>
          </a:lstStyle>
          <a:p>
            <a:pPr algn="ctr"/>
            <a:r>
              <a:rPr lang="en-US" sz="1600" dirty="0">
                <a:solidFill>
                  <a:schemeClr val="bg1"/>
                </a:solidFill>
                <a:latin typeface="微软雅黑" panose="020B0503020204020204" charset="-122"/>
                <a:ea typeface="微软雅黑" panose="020B0503020204020204" charset="-122"/>
                <a:cs typeface="微软雅黑" panose="020B0503020204020204" charset="-122"/>
                <a:sym typeface="+mn-ea"/>
              </a:rPr>
              <a:t>制造业单项冠军</a:t>
            </a:r>
            <a:endParaRPr lang="en-US" sz="16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4" name="02"/>
          <p:cNvSpPr txBox="1"/>
          <p:nvPr>
            <p:custDataLst>
              <p:tags r:id="rId10"/>
            </p:custDataLst>
          </p:nvPr>
        </p:nvSpPr>
        <p:spPr>
          <a:xfrm>
            <a:off x="3292793" y="1553863"/>
            <a:ext cx="2558415" cy="408691"/>
          </a:xfrm>
          <a:prstGeom prst="rect">
            <a:avLst/>
          </a:prstGeom>
          <a:ln w="12700">
            <a:miter lim="400000"/>
          </a:ln>
        </p:spPr>
        <p:txBody>
          <a:bodyPr wrap="square" lIns="68580" tIns="34290" rIns="68580" bIns="34290">
            <a:noAutofit/>
          </a:bodyPr>
          <a:lstStyle>
            <a:lvl1pPr algn="ctr">
              <a:defRPr sz="2000" b="1">
                <a:solidFill>
                  <a:srgbClr val="FFFFFF"/>
                </a:solidFill>
              </a:defRPr>
            </a:lvl1pPr>
          </a:lstStyle>
          <a:p>
            <a:pPr algn="ctr"/>
            <a:r>
              <a:rPr lang="en-US" sz="1600" dirty="0">
                <a:latin typeface="微软雅黑" panose="020B0503020204020204" charset="-122"/>
                <a:ea typeface="微软雅黑" panose="020B0503020204020204" charset="-122"/>
                <a:cs typeface="微软雅黑" panose="020B0503020204020204" charset="-122"/>
                <a:sym typeface="+mn-ea"/>
              </a:rPr>
              <a:t>专精特新“小巨人”企业</a:t>
            </a:r>
            <a:endParaRPr lang="en-US" sz="1200"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135" name="03"/>
          <p:cNvSpPr txBox="1"/>
          <p:nvPr>
            <p:custDataLst>
              <p:tags r:id="rId11"/>
            </p:custDataLst>
          </p:nvPr>
        </p:nvSpPr>
        <p:spPr>
          <a:xfrm>
            <a:off x="3614235" y="2084660"/>
            <a:ext cx="1915530" cy="408120"/>
          </a:xfrm>
          <a:prstGeom prst="rect">
            <a:avLst/>
          </a:prstGeom>
          <a:ln w="12700">
            <a:miter lim="400000"/>
          </a:ln>
        </p:spPr>
        <p:txBody>
          <a:bodyPr wrap="square" lIns="68580" tIns="34290" rIns="68580" bIns="34290">
            <a:normAutofit/>
          </a:bodyPr>
          <a:lstStyle>
            <a:lvl1pPr algn="ctr">
              <a:defRPr sz="2000" b="1">
                <a:solidFill>
                  <a:srgbClr val="FFFFFF"/>
                </a:solidFill>
              </a:defRPr>
            </a:lvl1pPr>
          </a:lstStyle>
          <a:p>
            <a:pPr algn="ctr"/>
            <a:r>
              <a:rPr lang="en-US" sz="1600" dirty="0">
                <a:latin typeface="微软雅黑" panose="020B0503020204020204" charset="-122"/>
                <a:ea typeface="微软雅黑" panose="020B0503020204020204" charset="-122"/>
                <a:cs typeface="微软雅黑" panose="020B0503020204020204" charset="-122"/>
                <a:sym typeface="+mn-ea"/>
              </a:rPr>
              <a:t>专精特新中小企业</a:t>
            </a:r>
            <a:endParaRPr lang="en-US" sz="1600"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136" name="04"/>
          <p:cNvSpPr txBox="1"/>
          <p:nvPr>
            <p:custDataLst>
              <p:tags r:id="rId12"/>
            </p:custDataLst>
          </p:nvPr>
        </p:nvSpPr>
        <p:spPr>
          <a:xfrm>
            <a:off x="3554045" y="2614885"/>
            <a:ext cx="2035911" cy="408120"/>
          </a:xfrm>
          <a:prstGeom prst="rect">
            <a:avLst/>
          </a:prstGeom>
          <a:ln w="12700">
            <a:miter lim="400000"/>
          </a:ln>
        </p:spPr>
        <p:txBody>
          <a:bodyPr wrap="square" lIns="68580" tIns="34290" rIns="68580" bIns="34290">
            <a:normAutofit/>
          </a:bodyPr>
          <a:lstStyle>
            <a:lvl1pPr algn="ctr">
              <a:defRPr sz="2000" b="1">
                <a:solidFill>
                  <a:srgbClr val="FFFFFF"/>
                </a:solidFill>
              </a:defRPr>
            </a:lvl1pPr>
          </a:lstStyle>
          <a:p>
            <a:pPr algn="ctr"/>
            <a:r>
              <a:rPr lang="en-US" sz="1600" dirty="0">
                <a:latin typeface="微软雅黑" panose="020B0503020204020204" charset="-122"/>
                <a:ea typeface="微软雅黑" panose="020B0503020204020204" charset="-122"/>
                <a:cs typeface="微软雅黑" panose="020B0503020204020204" charset="-122"/>
                <a:sym typeface="+mn-ea"/>
              </a:rPr>
              <a:t>创新型中小企业</a:t>
            </a:r>
            <a:endParaRPr lang="en-US" sz="1600" dirty="0">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5" name="文本框 5"/>
          <p:cNvSpPr txBox="1"/>
          <p:nvPr/>
        </p:nvSpPr>
        <p:spPr>
          <a:xfrm>
            <a:off x="1125805" y="1241474"/>
            <a:ext cx="6912000" cy="2922723"/>
          </a:xfrm>
          <a:prstGeom prst="rect">
            <a:avLst/>
          </a:prstGeom>
          <a:noFill/>
          <a:ln w="9525">
            <a:noFill/>
          </a:ln>
        </p:spPr>
        <p:txBody>
          <a:bodyPr wrap="square">
            <a:spAutoFit/>
          </a:bodyPr>
          <a:lstStyle/>
          <a:p>
            <a:pPr indent="215900" algn="just" fontAlgn="auto">
              <a:lnSpc>
                <a:spcPct val="180000"/>
              </a:lnSpc>
              <a:spcBef>
                <a:spcPts val="0"/>
              </a:spcBef>
              <a:spcAft>
                <a:spcPts val="0"/>
              </a:spcAft>
              <a:buClrTx/>
              <a:buSzTx/>
              <a:buFontTx/>
            </a:pPr>
            <a:r>
              <a:rPr lang="zh-CN" sz="1300" dirty="0" smtClean="0">
                <a:latin typeface="微软雅黑" panose="020B0503020204020204" charset="-122"/>
                <a:ea typeface="微软雅黑" panose="020B0503020204020204" charset="-122"/>
                <a:cs typeface="微软雅黑" panose="020B0503020204020204" charset="-122"/>
                <a:sym typeface="+mn-ea"/>
              </a:rPr>
              <a:t>8</a:t>
            </a:r>
            <a:r>
              <a:rPr lang="zh-CN" sz="1300" dirty="0">
                <a:latin typeface="微软雅黑" panose="020B0503020204020204" charset="-122"/>
                <a:ea typeface="微软雅黑" panose="020B0503020204020204" charset="-122"/>
                <a:cs typeface="微软雅黑" panose="020B0503020204020204" charset="-122"/>
                <a:sym typeface="+mn-ea"/>
              </a:rPr>
              <a:t>.企业自建或与高校、科研机构联合建立研发机构的佐证资料（技术研究院、企业技术中心、企业工程中心、院士专家工作站、博士后工作站证书、文件等）。</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9.上年度营收5000万以下企业提供近两年新增融资佐证，包括银行到账凭证或融资报告。（非必需）</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10.企业获得的管理体系认证情况，对应的证书。</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11.产品获得发达国家或地区权威机构认证情况，对应的证书。</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12.企业拥有的自主品牌相应的佐证材料（产品注册商标证或其他相关材料）。</a:t>
            </a:r>
            <a:endParaRPr lang="zh-CN" sz="1300" dirty="0">
              <a:latin typeface="微软雅黑" panose="020B0503020204020204" charset="-122"/>
              <a:ea typeface="微软雅黑" panose="020B0503020204020204" charset="-122"/>
              <a:cs typeface="微软雅黑" panose="020B0503020204020204" charset="-122"/>
              <a:sym typeface="+mn-ea"/>
            </a:endParaRPr>
          </a:p>
          <a:p>
            <a:pPr indent="215900" algn="just" fontAlgn="auto">
              <a:lnSpc>
                <a:spcPct val="180000"/>
              </a:lnSpc>
              <a:spcBef>
                <a:spcPts val="0"/>
              </a:spcBef>
              <a:spcAft>
                <a:spcPts val="0"/>
              </a:spcAft>
              <a:buClrTx/>
              <a:buSzTx/>
              <a:buFontTx/>
            </a:pPr>
            <a:r>
              <a:rPr lang="zh-CN" sz="1300" dirty="0">
                <a:latin typeface="微软雅黑" panose="020B0503020204020204" charset="-122"/>
                <a:ea typeface="微软雅黑" panose="020B0503020204020204" charset="-122"/>
                <a:cs typeface="微软雅黑" panose="020B0503020204020204" charset="-122"/>
                <a:sym typeface="+mn-ea"/>
              </a:rPr>
              <a:t>13.其他佐证材料。</a:t>
            </a:r>
            <a:endParaRPr lang="zh-CN" sz="13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4"/>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2566930" y="415810"/>
            <a:ext cx="4069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专精特新“小巨人”企业认定资料清单</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636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4"/>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2441200" y="415810"/>
            <a:ext cx="432054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专精特新“小巨人”企业认定时间及程序</a:t>
            </a:r>
            <a:endPar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0" name="矩形: 圆角 188"/>
          <p:cNvSpPr/>
          <p:nvPr/>
        </p:nvSpPr>
        <p:spPr>
          <a:xfrm>
            <a:off x="1149916" y="1223158"/>
            <a:ext cx="952012" cy="28048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 name="矩形: 圆角 188"/>
          <p:cNvSpPr/>
          <p:nvPr/>
        </p:nvSpPr>
        <p:spPr>
          <a:xfrm>
            <a:off x="1149916" y="1529939"/>
            <a:ext cx="952012" cy="28048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 name="文本框 5"/>
          <p:cNvSpPr txBox="1"/>
          <p:nvPr/>
        </p:nvSpPr>
        <p:spPr>
          <a:xfrm>
            <a:off x="983301" y="890649"/>
            <a:ext cx="7155180" cy="2951480"/>
          </a:xfrm>
          <a:prstGeom prst="rect">
            <a:avLst/>
          </a:prstGeom>
          <a:noFill/>
          <a:ln w="9525">
            <a:noFill/>
          </a:ln>
        </p:spPr>
        <p:txBody>
          <a:bodyPr wrap="square">
            <a:spAutoFit/>
          </a:bodyPr>
          <a:lstStyle/>
          <a:p>
            <a:pPr algn="just" fontAlgn="auto">
              <a:lnSpc>
                <a:spcPct val="14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40000"/>
              </a:lnSpc>
              <a:spcBef>
                <a:spcPts val="0"/>
              </a:spcBef>
              <a:spcAft>
                <a:spcPts val="0"/>
              </a:spcAft>
              <a:buClrTx/>
              <a:buSzTx/>
              <a:buFontTx/>
            </a:pPr>
            <a:r>
              <a:rPr lang="en-US" altLang="zh-CN" sz="1300" dirty="0">
                <a:latin typeface="微软雅黑" panose="020B0503020204020204" charset="-122"/>
                <a:ea typeface="微软雅黑" panose="020B0503020204020204" charset="-122"/>
                <a:cs typeface="微软雅黑" panose="020B0503020204020204" charset="-122"/>
                <a:sym typeface="+mn-ea"/>
              </a:rPr>
              <a:t>        </a:t>
            </a:r>
            <a:r>
              <a:rPr lang="en-US" altLang="zh-CN" sz="1300" b="1" dirty="0">
                <a:latin typeface="微软雅黑" panose="020B0503020204020204" charset="-122"/>
                <a:ea typeface="微软雅黑" panose="020B0503020204020204" charset="-122"/>
                <a:cs typeface="微软雅黑" panose="020B0503020204020204" charset="-122"/>
                <a:sym typeface="+mn-ea"/>
              </a:rPr>
              <a:t>1</a:t>
            </a:r>
            <a:r>
              <a:rPr lang="zh-CN" altLang="en-US" sz="1300" b="1" dirty="0">
                <a:latin typeface="微软雅黑" panose="020B0503020204020204" charset="-122"/>
                <a:ea typeface="微软雅黑" panose="020B0503020204020204" charset="-122"/>
                <a:cs typeface="微软雅黑" panose="020B0503020204020204" charset="-122"/>
                <a:sym typeface="+mn-ea"/>
              </a:rPr>
              <a:t>、申报程序。</a:t>
            </a:r>
            <a:r>
              <a:rPr lang="zh-CN" altLang="en-US" sz="1300" b="1" dirty="0">
                <a:solidFill>
                  <a:srgbClr val="FF0000"/>
                </a:solidFill>
                <a:sym typeface="+mn-ea"/>
              </a:rPr>
              <a:t>线上填报与线下报送相结合。线上与线下数据应保持一致</a:t>
            </a:r>
            <a:endParaRPr lang="zh-CN" altLang="en-US" sz="1300" b="1" dirty="0">
              <a:solidFill>
                <a:srgbClr val="FF0000"/>
              </a:solidFill>
              <a:sym typeface="+mn-ea"/>
            </a:endParaRPr>
          </a:p>
          <a:p>
            <a:pPr algn="just" fontAlgn="auto">
              <a:lnSpc>
                <a:spcPct val="140000"/>
              </a:lnSpc>
              <a:spcBef>
                <a:spcPts val="0"/>
              </a:spcBef>
              <a:spcAft>
                <a:spcPts val="0"/>
              </a:spcAft>
              <a:buClrTx/>
              <a:buSzTx/>
              <a:buFontTx/>
            </a:pPr>
            <a:r>
              <a:rPr lang="zh-CN" altLang="en-US" sz="1300" b="1" dirty="0" smtClean="0">
                <a:solidFill>
                  <a:srgbClr val="0070C0"/>
                </a:solidFill>
                <a:sym typeface="+mn-ea"/>
              </a:rPr>
              <a:t>        </a:t>
            </a:r>
            <a:r>
              <a:rPr lang="zh-CN" altLang="en-US" sz="1300" b="1" dirty="0" smtClean="0">
                <a:solidFill>
                  <a:srgbClr val="002060"/>
                </a:solidFill>
                <a:sym typeface="+mn-ea"/>
              </a:rPr>
              <a:t>线</a:t>
            </a:r>
            <a:r>
              <a:rPr lang="zh-CN" altLang="en-US" sz="1300" b="1" dirty="0">
                <a:solidFill>
                  <a:srgbClr val="002060"/>
                </a:solidFill>
                <a:sym typeface="+mn-ea"/>
              </a:rPr>
              <a:t>上：</a:t>
            </a:r>
            <a:r>
              <a:rPr lang="zh-CN" sz="1300" dirty="0">
                <a:latin typeface="微软雅黑" panose="020B0503020204020204" charset="-122"/>
                <a:ea typeface="微软雅黑" panose="020B0503020204020204" charset="-122"/>
                <a:cs typeface="微软雅黑" panose="020B0503020204020204" charset="-122"/>
                <a:sym typeface="+mn-ea"/>
              </a:rPr>
              <a:t>按属地原则自愿登录培育平台（https://zjtx.miit.gov.cn/）提出申请。</a:t>
            </a:r>
            <a:r>
              <a:rPr lang="zh-CN" altLang="en-US" sz="1300" dirty="0">
                <a:sym typeface="+mn-ea"/>
              </a:rPr>
              <a:t>填写申请书并上传相关佐证资</a:t>
            </a:r>
            <a:r>
              <a:rPr lang="zh-CN" altLang="en-US" sz="1300" dirty="0" smtClean="0">
                <a:sym typeface="+mn-ea"/>
              </a:rPr>
              <a:t>料。</a:t>
            </a:r>
            <a:r>
              <a:rPr lang="zh-CN" altLang="en-US" sz="1300" b="1" dirty="0" smtClean="0">
                <a:solidFill>
                  <a:srgbClr val="FF0000"/>
                </a:solidFill>
                <a:sym typeface="+mn-ea"/>
              </a:rPr>
              <a:t>3月15日至4月10日</a:t>
            </a:r>
            <a:r>
              <a:rPr lang="zh-CN" altLang="en-US" sz="1300" dirty="0" smtClean="0">
                <a:sym typeface="+mn-ea"/>
              </a:rPr>
              <a:t>期间上传资料。</a:t>
            </a:r>
            <a:endParaRPr lang="zh-CN" altLang="en-US" sz="1300" dirty="0" smtClean="0">
              <a:sym typeface="+mn-ea"/>
            </a:endParaRPr>
          </a:p>
          <a:p>
            <a:pPr algn="just" fontAlgn="auto">
              <a:lnSpc>
                <a:spcPct val="140000"/>
              </a:lnSpc>
              <a:spcBef>
                <a:spcPts val="0"/>
              </a:spcBef>
              <a:spcAft>
                <a:spcPts val="0"/>
              </a:spcAft>
              <a:buClrTx/>
              <a:buSzTx/>
              <a:buFontTx/>
            </a:pPr>
            <a:r>
              <a:rPr lang="zh-CN" altLang="en-US" sz="1300" b="1" dirty="0" smtClean="0">
                <a:solidFill>
                  <a:srgbClr val="0070C0"/>
                </a:solidFill>
                <a:sym typeface="+mn-ea"/>
              </a:rPr>
              <a:t>       </a:t>
            </a:r>
            <a:r>
              <a:rPr lang="zh-CN" altLang="en-US" sz="1300" b="1" dirty="0" smtClean="0">
                <a:sym typeface="+mn-ea"/>
              </a:rPr>
              <a:t> </a:t>
            </a:r>
            <a:r>
              <a:rPr lang="zh-CN" altLang="en-US" sz="1300" b="1" dirty="0" smtClean="0">
                <a:solidFill>
                  <a:srgbClr val="002060"/>
                </a:solidFill>
                <a:sym typeface="+mn-ea"/>
              </a:rPr>
              <a:t>线</a:t>
            </a:r>
            <a:r>
              <a:rPr lang="zh-CN" altLang="en-US" sz="1300" b="1" dirty="0">
                <a:solidFill>
                  <a:srgbClr val="002060"/>
                </a:solidFill>
                <a:sym typeface="+mn-ea"/>
              </a:rPr>
              <a:t>下</a:t>
            </a:r>
            <a:r>
              <a:rPr lang="zh-CN" altLang="en-US" sz="1300" b="1" dirty="0" smtClean="0">
                <a:solidFill>
                  <a:srgbClr val="002060"/>
                </a:solidFill>
                <a:sym typeface="+mn-ea"/>
              </a:rPr>
              <a:t>：</a:t>
            </a:r>
            <a:r>
              <a:rPr lang="zh-CN" altLang="en-US" sz="1300" dirty="0" smtClean="0">
                <a:sym typeface="+mn-ea"/>
              </a:rPr>
              <a:t>将</a:t>
            </a:r>
            <a:r>
              <a:rPr lang="zh-CN" altLang="en-US" sz="1300" dirty="0">
                <a:solidFill>
                  <a:srgbClr val="FF0000"/>
                </a:solidFill>
                <a:sym typeface="+mn-ea"/>
              </a:rPr>
              <a:t>申</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报资料（一式两份）、单独《申报书》（双面打印、一式三份）</a:t>
            </a:r>
            <a:r>
              <a:rPr lang="zh-CN" altLang="en-US" sz="1300" dirty="0">
                <a:sym typeface="+mn-ea"/>
              </a:rPr>
              <a:t>交区县经济信息委（中小企业主管部门）。企业务必保证系统填报内容和纸质申报材料一致</a:t>
            </a:r>
            <a:r>
              <a:rPr lang="zh-CN" altLang="en-US" sz="1300" dirty="0" smtClean="0">
                <a:sym typeface="+mn-ea"/>
              </a:rPr>
              <a:t>。</a:t>
            </a:r>
            <a:endParaRPr lang="zh-CN" altLang="en-US" sz="1300" dirty="0" smtClean="0">
              <a:sym typeface="+mn-ea"/>
            </a:endParaRPr>
          </a:p>
          <a:p>
            <a:pPr indent="457200" fontAlgn="auto">
              <a:lnSpc>
                <a:spcPct val="140000"/>
              </a:lnSpc>
            </a:pPr>
            <a:r>
              <a:rPr lang="zh-CN" sz="1100" i="1" dirty="0">
                <a:latin typeface="微软雅黑" panose="020B0503020204020204" charset="-122"/>
                <a:ea typeface="微软雅黑" panose="020B0503020204020204" charset="-122"/>
                <a:cs typeface="微软雅黑" panose="020B0503020204020204" charset="-122"/>
                <a:sym typeface="+mn-ea"/>
              </a:rPr>
              <a:t>注：1.企业填写申报系统和上传佐证资料时，注意部分填报内容的佐证资料为非必须上传项（以申报系统开放后情况为准），例如申请表需填报20</a:t>
            </a:r>
            <a:r>
              <a:rPr lang="en-US" altLang="zh-CN" sz="1100" i="1" dirty="0">
                <a:latin typeface="微软雅黑" panose="020B0503020204020204" charset="-122"/>
                <a:ea typeface="微软雅黑" panose="020B0503020204020204" charset="-122"/>
                <a:cs typeface="微软雅黑" panose="020B0503020204020204" charset="-122"/>
                <a:sym typeface="+mn-ea"/>
              </a:rPr>
              <a:t>20</a:t>
            </a:r>
            <a:r>
              <a:rPr lang="zh-CN" sz="1100" i="1" dirty="0">
                <a:latin typeface="微软雅黑" panose="020B0503020204020204" charset="-122"/>
                <a:ea typeface="微软雅黑" panose="020B0503020204020204" charset="-122"/>
                <a:cs typeface="微软雅黑" panose="020B0503020204020204" charset="-122"/>
                <a:sym typeface="+mn-ea"/>
              </a:rPr>
              <a:t>年研发人员、研发费用、除申报条件外的其他经营数据及202</a:t>
            </a:r>
            <a:r>
              <a:rPr lang="en-US" altLang="zh-CN" sz="1100" i="1" dirty="0">
                <a:latin typeface="微软雅黑" panose="020B0503020204020204" charset="-122"/>
                <a:ea typeface="微软雅黑" panose="020B0503020204020204" charset="-122"/>
                <a:cs typeface="微软雅黑" panose="020B0503020204020204" charset="-122"/>
                <a:sym typeface="+mn-ea"/>
              </a:rPr>
              <a:t>1</a:t>
            </a:r>
            <a:r>
              <a:rPr lang="zh-CN" sz="1100" i="1" dirty="0">
                <a:latin typeface="微软雅黑" panose="020B0503020204020204" charset="-122"/>
                <a:ea typeface="微软雅黑" panose="020B0503020204020204" charset="-122"/>
                <a:cs typeface="微软雅黑" panose="020B0503020204020204" charset="-122"/>
                <a:sym typeface="+mn-ea"/>
              </a:rPr>
              <a:t>年市场占有率等，企业可视情况上传佐证资料。</a:t>
            </a:r>
            <a:endParaRPr lang="zh-CN" sz="1100" i="1" dirty="0">
              <a:latin typeface="微软雅黑" panose="020B0503020204020204" charset="-122"/>
              <a:ea typeface="微软雅黑" panose="020B0503020204020204" charset="-122"/>
              <a:cs typeface="微软雅黑" panose="020B0503020204020204" charset="-122"/>
            </a:endParaRPr>
          </a:p>
          <a:p>
            <a:pPr indent="457200" fontAlgn="auto">
              <a:lnSpc>
                <a:spcPct val="140000"/>
              </a:lnSpc>
            </a:pPr>
            <a:r>
              <a:rPr lang="zh-CN" sz="1100" i="1" dirty="0">
                <a:latin typeface="微软雅黑" panose="020B0503020204020204" charset="-122"/>
                <a:ea typeface="微软雅黑" panose="020B0503020204020204" charset="-122"/>
                <a:cs typeface="微软雅黑" panose="020B0503020204020204" charset="-122"/>
                <a:sym typeface="+mn-ea"/>
              </a:rPr>
              <a:t>2.企业需自己</a:t>
            </a:r>
            <a:r>
              <a:rPr lang="zh-CN" sz="1100" b="1" i="1" dirty="0">
                <a:solidFill>
                  <a:srgbClr val="FF0000"/>
                </a:solidFill>
                <a:latin typeface="微软雅黑" panose="020B0503020204020204" charset="-122"/>
                <a:ea typeface="微软雅黑" panose="020B0503020204020204" charset="-122"/>
                <a:cs typeface="微软雅黑" panose="020B0503020204020204" charset="-122"/>
                <a:sym typeface="+mn-ea"/>
              </a:rPr>
              <a:t>提炼产品或技术先进性</a:t>
            </a:r>
            <a:r>
              <a:rPr lang="zh-CN" sz="1100" i="1" dirty="0">
                <a:latin typeface="微软雅黑" panose="020B0503020204020204" charset="-122"/>
                <a:ea typeface="微软雅黑" panose="020B0503020204020204" charset="-122"/>
                <a:cs typeface="微软雅黑" panose="020B0503020204020204" charset="-122"/>
                <a:sym typeface="+mn-ea"/>
              </a:rPr>
              <a:t>的说明（不超过100字），填在汇总表中报区县中小企业主管部门汇总。此项说明请务必高度重视</a:t>
            </a:r>
            <a:r>
              <a:rPr lang="zh-CN" sz="1100" i="1" dirty="0" smtClean="0">
                <a:latin typeface="微软雅黑" panose="020B0503020204020204" charset="-122"/>
                <a:ea typeface="微软雅黑" panose="020B0503020204020204" charset="-122"/>
                <a:cs typeface="微软雅黑" panose="020B0503020204020204" charset="-122"/>
                <a:sym typeface="+mn-ea"/>
              </a:rPr>
              <a:t>。</a:t>
            </a:r>
            <a:endParaRPr lang="zh-CN" sz="16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5" name="文本框 5"/>
          <p:cNvSpPr txBox="1"/>
          <p:nvPr/>
        </p:nvSpPr>
        <p:spPr>
          <a:xfrm>
            <a:off x="1030804" y="1348339"/>
            <a:ext cx="7155180" cy="2192020"/>
          </a:xfrm>
          <a:prstGeom prst="rect">
            <a:avLst/>
          </a:prstGeom>
          <a:noFill/>
          <a:ln w="9525">
            <a:noFill/>
          </a:ln>
        </p:spPr>
        <p:txBody>
          <a:bodyPr wrap="square">
            <a:spAutoFit/>
          </a:bodyPr>
          <a:lstStyle/>
          <a:p>
            <a:pPr indent="-457200" fontAlgn="auto">
              <a:lnSpc>
                <a:spcPct val="150000"/>
              </a:lnSpc>
              <a:spcAft>
                <a:spcPts val="0"/>
              </a:spcAft>
            </a:pPr>
            <a:r>
              <a:rPr lang="en-US" altLang="zh-CN" sz="1300" dirty="0" smtClean="0">
                <a:latin typeface="微软雅黑" panose="020B0503020204020204" charset="-122"/>
                <a:ea typeface="微软雅黑" panose="020B0503020204020204" charset="-122"/>
                <a:cs typeface="微软雅黑" panose="020B0503020204020204" charset="-122"/>
                <a:sym typeface="+mn-ea"/>
              </a:rPr>
              <a:t>      2</a:t>
            </a:r>
            <a:r>
              <a:rPr lang="zh-CN" altLang="en-US" sz="1300" dirty="0">
                <a:latin typeface="微软雅黑" panose="020B0503020204020204" charset="-122"/>
                <a:ea typeface="微软雅黑" panose="020B0503020204020204" charset="-122"/>
                <a:cs typeface="微软雅黑" panose="020B0503020204020204" charset="-122"/>
                <a:sym typeface="+mn-ea"/>
              </a:rPr>
              <a:t>、</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区县</a:t>
            </a:r>
            <a:r>
              <a:rPr lang="zh-CN" sz="1300" dirty="0">
                <a:latin typeface="微软雅黑" panose="020B0503020204020204" charset="-122"/>
                <a:ea typeface="微软雅黑" panose="020B0503020204020204" charset="-122"/>
                <a:cs typeface="微软雅黑" panose="020B0503020204020204" charset="-122"/>
                <a:sym typeface="+mn-ea"/>
              </a:rPr>
              <a:t>初审汇总。企业所在区县中小企业主管部门根据认定标准向市经济信息委进行</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推</a:t>
            </a:r>
            <a:r>
              <a:rPr lang="zh-CN"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荐</a:t>
            </a:r>
            <a:r>
              <a:rPr lang="zh-CN" altLang="en-US" sz="1300" dirty="0" smtClean="0">
                <a:sym typeface="+mn-ea"/>
              </a:rPr>
              <a:t>。</a:t>
            </a:r>
            <a:endParaRPr lang="en-US" altLang="zh-CN" sz="1300" dirty="0" smtClean="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spcAft>
                <a:spcPts val="0"/>
              </a:spcAft>
            </a:pPr>
            <a:endParaRPr lang="zh-CN"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altLang="zh-CN" sz="1300" dirty="0" smtClean="0">
                <a:latin typeface="微软雅黑" panose="020B0503020204020204" charset="-122"/>
                <a:ea typeface="微软雅黑" panose="020B0503020204020204" charset="-122"/>
                <a:cs typeface="微软雅黑" panose="020B0503020204020204" charset="-122"/>
                <a:sym typeface="+mn-ea"/>
              </a:rPr>
              <a:t>      3</a:t>
            </a:r>
            <a:r>
              <a:rPr lang="zh-CN" altLang="en-US" sz="1300" dirty="0">
                <a:latin typeface="微软雅黑" panose="020B0503020204020204" charset="-122"/>
                <a:ea typeface="微软雅黑" panose="020B0503020204020204" charset="-122"/>
                <a:cs typeface="微软雅黑" panose="020B0503020204020204" charset="-122"/>
                <a:sym typeface="+mn-ea"/>
              </a:rPr>
              <a:t>、</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市经济信息委</a:t>
            </a:r>
            <a:r>
              <a:rPr lang="zh-CN" sz="1300" dirty="0">
                <a:latin typeface="微软雅黑" panose="020B0503020204020204" charset="-122"/>
                <a:ea typeface="微软雅黑" panose="020B0503020204020204" charset="-122"/>
                <a:cs typeface="微软雅黑" panose="020B0503020204020204" charset="-122"/>
                <a:sym typeface="+mn-ea"/>
              </a:rPr>
              <a:t>根据认定标准，对企业申请材料和相关佐证材料进行初审和实地抽查，</a:t>
            </a:r>
            <a:r>
              <a:rPr lang="zh-CN" altLang="en-US" sz="1300" dirty="0">
                <a:sym typeface="+mn-ea"/>
              </a:rPr>
              <a:t>组织专家评审，最终确定推荐企业名单，</a:t>
            </a:r>
            <a:r>
              <a:rPr lang="zh-CN" sz="1300" dirty="0">
                <a:latin typeface="微软雅黑" panose="020B0503020204020204" charset="-122"/>
                <a:ea typeface="微软雅黑" panose="020B0503020204020204" charset="-122"/>
                <a:cs typeface="微软雅黑" panose="020B0503020204020204" charset="-122"/>
                <a:sym typeface="+mn-ea"/>
              </a:rPr>
              <a:t>5月10日前</a:t>
            </a:r>
            <a:r>
              <a:rPr lang="zh-CN" sz="1300" dirty="0">
                <a:latin typeface="微软雅黑" panose="020B0503020204020204" charset="-122"/>
                <a:ea typeface="微软雅黑" panose="020B0503020204020204" charset="-122"/>
                <a:cs typeface="微软雅黑" panose="020B0503020204020204" charset="-122"/>
                <a:sym typeface="+mn-ea"/>
              </a:rPr>
              <a:t>向工业和信息化部</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推</a:t>
            </a:r>
            <a:r>
              <a:rPr lang="zh-CN"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荐</a:t>
            </a:r>
            <a:r>
              <a:rPr lang="zh-CN" altLang="en-US" sz="1300" dirty="0" smtClean="0">
                <a:sym typeface="+mn-ea"/>
              </a:rPr>
              <a:t>。</a:t>
            </a:r>
            <a:endParaRPr lang="en-US" altLang="zh-CN" sz="1300" dirty="0" smtClean="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endParaRPr lang="zh-CN"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50000"/>
              </a:lnSpc>
              <a:spcBef>
                <a:spcPts val="0"/>
              </a:spcBef>
              <a:spcAft>
                <a:spcPts val="0"/>
              </a:spcAft>
              <a:buClrTx/>
              <a:buSzTx/>
              <a:buFontTx/>
            </a:pPr>
            <a:r>
              <a:rPr lang="en-US" altLang="zh-CN" sz="1300" dirty="0" smtClean="0">
                <a:latin typeface="微软雅黑" panose="020B0503020204020204" charset="-122"/>
                <a:ea typeface="微软雅黑" panose="020B0503020204020204" charset="-122"/>
                <a:cs typeface="微软雅黑" panose="020B0503020204020204" charset="-122"/>
                <a:sym typeface="+mn-ea"/>
              </a:rPr>
              <a:t>      4</a:t>
            </a:r>
            <a:r>
              <a:rPr lang="zh-CN" altLang="en-US" sz="1300" dirty="0">
                <a:latin typeface="微软雅黑" panose="020B0503020204020204" charset="-122"/>
                <a:ea typeface="微软雅黑" panose="020B0503020204020204" charset="-122"/>
                <a:cs typeface="微软雅黑" panose="020B0503020204020204" charset="-122"/>
                <a:sym typeface="+mn-ea"/>
              </a:rPr>
              <a:t>、</a:t>
            </a:r>
            <a:r>
              <a:rPr lang="zh-CN" altLang="en-US" sz="1300" b="1" dirty="0">
                <a:solidFill>
                  <a:srgbClr val="FF0000"/>
                </a:solidFill>
                <a:latin typeface="微软雅黑" panose="020B0503020204020204" charset="-122"/>
                <a:ea typeface="微软雅黑" panose="020B0503020204020204" charset="-122"/>
                <a:cs typeface="微软雅黑" panose="020B0503020204020204" charset="-122"/>
                <a:sym typeface="+mn-ea"/>
              </a:rPr>
              <a:t>工</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业和信息化部</a:t>
            </a:r>
            <a:r>
              <a:rPr lang="zh-CN" sz="1300" dirty="0">
                <a:latin typeface="微软雅黑" panose="020B0503020204020204" charset="-122"/>
                <a:ea typeface="微软雅黑" panose="020B0503020204020204" charset="-122"/>
                <a:cs typeface="微软雅黑" panose="020B0503020204020204" charset="-122"/>
                <a:sym typeface="+mn-ea"/>
              </a:rPr>
              <a:t>组织对被推荐企业进行审核、抽查和公示。公示无异议的，由工业和信息化部</a:t>
            </a:r>
            <a:r>
              <a:rPr lang="zh-CN" sz="1300" b="1" dirty="0">
                <a:solidFill>
                  <a:srgbClr val="FF0000"/>
                </a:solidFill>
                <a:latin typeface="微软雅黑" panose="020B0503020204020204" charset="-122"/>
                <a:ea typeface="微软雅黑" panose="020B0503020204020204" charset="-122"/>
                <a:cs typeface="微软雅黑" panose="020B0503020204020204" charset="-122"/>
                <a:sym typeface="+mn-ea"/>
              </a:rPr>
              <a:t>认定</a:t>
            </a:r>
            <a:r>
              <a:rPr lang="zh-CN" sz="1300" dirty="0">
                <a:latin typeface="微软雅黑" panose="020B0503020204020204" charset="-122"/>
                <a:ea typeface="微软雅黑" panose="020B0503020204020204" charset="-122"/>
                <a:cs typeface="微软雅黑" panose="020B0503020204020204" charset="-122"/>
                <a:sym typeface="+mn-ea"/>
              </a:rPr>
              <a:t>为专精特新“小巨人”企</a:t>
            </a:r>
            <a:r>
              <a:rPr lang="zh-CN" sz="1300" dirty="0" smtClean="0">
                <a:latin typeface="微软雅黑" panose="020B0503020204020204" charset="-122"/>
                <a:ea typeface="微软雅黑" panose="020B0503020204020204" charset="-122"/>
                <a:cs typeface="微软雅黑" panose="020B0503020204020204" charset="-122"/>
                <a:sym typeface="+mn-ea"/>
              </a:rPr>
              <a:t>业</a:t>
            </a:r>
            <a:r>
              <a:rPr lang="zh-CN" altLang="en-US" sz="1300" dirty="0" smtClean="0">
                <a:sym typeface="+mn-ea"/>
              </a:rPr>
              <a:t>。</a:t>
            </a:r>
            <a:endParaRPr lang="zh-CN" sz="13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40"/>
          <p:cNvSpPr txBox="1"/>
          <p:nvPr>
            <p:custDataLst>
              <p:tags r:id="rId4"/>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9" name="矩形 8"/>
          <p:cNvSpPr/>
          <p:nvPr/>
        </p:nvSpPr>
        <p:spPr>
          <a:xfrm>
            <a:off x="2452630" y="415810"/>
            <a:ext cx="42976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专精特新“小巨人”企业认定时间及程序</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10" name="文本框 40"/>
          <p:cNvSpPr txBox="1"/>
          <p:nvPr>
            <p:custDataLst>
              <p:tags r:id="rId4"/>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2566930" y="415810"/>
            <a:ext cx="4069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专精特新“小巨人”企业认定表格样例</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descr="e7493b636f984adcaaa9b4ffc9c11dfe_01"/>
          <p:cNvPicPr>
            <a:picLocks noChangeAspect="1"/>
          </p:cNvPicPr>
          <p:nvPr/>
        </p:nvPicPr>
        <p:blipFill>
          <a:blip r:embed="rId5"/>
          <a:stretch>
            <a:fillRect/>
          </a:stretch>
        </p:blipFill>
        <p:spPr>
          <a:xfrm>
            <a:off x="1845945" y="1014730"/>
            <a:ext cx="2766060" cy="3914140"/>
          </a:xfrm>
          <a:prstGeom prst="rect">
            <a:avLst/>
          </a:prstGeom>
        </p:spPr>
      </p:pic>
      <p:pic>
        <p:nvPicPr>
          <p:cNvPr id="4" name="图片 3" descr="e7493b636f984adcaaa9b4ffc9c11dfe_02"/>
          <p:cNvPicPr>
            <a:picLocks noChangeAspect="1"/>
          </p:cNvPicPr>
          <p:nvPr/>
        </p:nvPicPr>
        <p:blipFill>
          <a:blip r:embed="rId6"/>
          <a:stretch>
            <a:fillRect/>
          </a:stretch>
        </p:blipFill>
        <p:spPr>
          <a:xfrm>
            <a:off x="4684395" y="1014730"/>
            <a:ext cx="2774315" cy="3925570"/>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64770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11" name="文本框 40"/>
          <p:cNvSpPr txBox="1"/>
          <p:nvPr>
            <p:custDataLst>
              <p:tags r:id="rId4"/>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3" name="矩形 12"/>
          <p:cNvSpPr/>
          <p:nvPr/>
        </p:nvSpPr>
        <p:spPr>
          <a:xfrm>
            <a:off x="2566930" y="415810"/>
            <a:ext cx="4069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专精特新“小巨人”企业认定表格样例</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e7493b636f984adcaaa9b4ffc9c11dfe_03"/>
          <p:cNvPicPr>
            <a:picLocks noChangeAspect="1"/>
          </p:cNvPicPr>
          <p:nvPr/>
        </p:nvPicPr>
        <p:blipFill>
          <a:blip r:embed="rId5"/>
          <a:stretch>
            <a:fillRect/>
          </a:stretch>
        </p:blipFill>
        <p:spPr>
          <a:xfrm>
            <a:off x="788035" y="1002665"/>
            <a:ext cx="2621280" cy="3710305"/>
          </a:xfrm>
          <a:prstGeom prst="rect">
            <a:avLst/>
          </a:prstGeom>
        </p:spPr>
      </p:pic>
      <p:pic>
        <p:nvPicPr>
          <p:cNvPr id="3" name="图片 2" descr="e7493b636f984adcaaa9b4ffc9c11dfe_04"/>
          <p:cNvPicPr>
            <a:picLocks noChangeAspect="1"/>
          </p:cNvPicPr>
          <p:nvPr/>
        </p:nvPicPr>
        <p:blipFill>
          <a:blip r:embed="rId6"/>
          <a:stretch>
            <a:fillRect/>
          </a:stretch>
        </p:blipFill>
        <p:spPr>
          <a:xfrm>
            <a:off x="3409315" y="1002665"/>
            <a:ext cx="2564130" cy="3628390"/>
          </a:xfrm>
          <a:prstGeom prst="rect">
            <a:avLst/>
          </a:prstGeom>
        </p:spPr>
      </p:pic>
      <p:pic>
        <p:nvPicPr>
          <p:cNvPr id="4" name="图片 3" descr="e7493b636f984adcaaa9b4ffc9c11dfe_05"/>
          <p:cNvPicPr>
            <a:picLocks noChangeAspect="1"/>
          </p:cNvPicPr>
          <p:nvPr/>
        </p:nvPicPr>
        <p:blipFill>
          <a:blip r:embed="rId7"/>
          <a:stretch>
            <a:fillRect/>
          </a:stretch>
        </p:blipFill>
        <p:spPr>
          <a:xfrm>
            <a:off x="5741670" y="1002665"/>
            <a:ext cx="2564130" cy="362839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11" name="文本框 40"/>
          <p:cNvSpPr txBox="1"/>
          <p:nvPr>
            <p:custDataLst>
              <p:tags r:id="rId4"/>
            </p:custDataLst>
          </p:nvPr>
        </p:nvSpPr>
        <p:spPr>
          <a:xfrm>
            <a:off x="2261470" y="546445"/>
            <a:ext cx="4680000"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3" name="矩形 12"/>
          <p:cNvSpPr/>
          <p:nvPr/>
        </p:nvSpPr>
        <p:spPr>
          <a:xfrm>
            <a:off x="2566930" y="415810"/>
            <a:ext cx="40690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专精特新“小巨人”企业认定表格样例</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e7493b636f984adcaaa9b4ffc9c11dfe_06"/>
          <p:cNvPicPr>
            <a:picLocks noChangeAspect="1"/>
          </p:cNvPicPr>
          <p:nvPr/>
        </p:nvPicPr>
        <p:blipFill>
          <a:blip r:embed="rId5"/>
          <a:stretch>
            <a:fillRect/>
          </a:stretch>
        </p:blipFill>
        <p:spPr>
          <a:xfrm>
            <a:off x="570230" y="1053465"/>
            <a:ext cx="2663190" cy="3768090"/>
          </a:xfrm>
          <a:prstGeom prst="rect">
            <a:avLst/>
          </a:prstGeom>
        </p:spPr>
      </p:pic>
      <p:pic>
        <p:nvPicPr>
          <p:cNvPr id="3" name="图片 2" descr="e7493b636f984adcaaa9b4ffc9c11dfe_07"/>
          <p:cNvPicPr>
            <a:picLocks noChangeAspect="1"/>
          </p:cNvPicPr>
          <p:nvPr/>
        </p:nvPicPr>
        <p:blipFill>
          <a:blip r:embed="rId6"/>
          <a:stretch>
            <a:fillRect/>
          </a:stretch>
        </p:blipFill>
        <p:spPr>
          <a:xfrm>
            <a:off x="3369310" y="1053465"/>
            <a:ext cx="2676525" cy="3787140"/>
          </a:xfrm>
          <a:prstGeom prst="rect">
            <a:avLst/>
          </a:prstGeom>
        </p:spPr>
      </p:pic>
      <p:pic>
        <p:nvPicPr>
          <p:cNvPr id="4" name="图片 3" descr="e7493b636f984adcaaa9b4ffc9c11dfe_08"/>
          <p:cNvPicPr>
            <a:picLocks noChangeAspect="1"/>
          </p:cNvPicPr>
          <p:nvPr/>
        </p:nvPicPr>
        <p:blipFill>
          <a:blip r:embed="rId7"/>
          <a:stretch>
            <a:fillRect/>
          </a:stretch>
        </p:blipFill>
        <p:spPr>
          <a:xfrm>
            <a:off x="6191250" y="1053465"/>
            <a:ext cx="2663825" cy="3769995"/>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14420"/>
            <a:ext cx="9144000" cy="5143500"/>
          </a:xfrm>
          <a:prstGeom prst="rect">
            <a:avLst/>
          </a:prstGeom>
          <a:ln>
            <a:noFill/>
          </a:ln>
        </p:spPr>
      </p:pic>
      <p:sp>
        <p:nvSpPr>
          <p:cNvPr id="5" name="矩形: 圆角 6"/>
          <p:cNvSpPr/>
          <p:nvPr>
            <p:custDataLst>
              <p:tags r:id="rId2"/>
            </p:custDataLst>
          </p:nvPr>
        </p:nvSpPr>
        <p:spPr>
          <a:xfrm>
            <a:off x="3429000" y="1423670"/>
            <a:ext cx="5130165" cy="1645920"/>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3"/>
            </p:custDataLst>
          </p:nvPr>
        </p:nvSpPr>
        <p:spPr>
          <a:xfrm>
            <a:off x="4156364" y="1597025"/>
            <a:ext cx="3859480" cy="1322070"/>
          </a:xfrm>
          <a:prstGeom prst="rect">
            <a:avLst/>
          </a:prstGeom>
          <a:noFill/>
        </p:spPr>
        <p:txBody>
          <a:bodyPr wrap="square" rtlCol="0">
            <a:spAutoFit/>
          </a:bodyPr>
          <a:lstStyle/>
          <a:p>
            <a:pPr algn="l">
              <a:buClrTx/>
              <a:buSzTx/>
              <a:buFontTx/>
            </a:pPr>
            <a:r>
              <a:rPr lang="zh-CN" altLang="en-US"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六、制造业</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l">
              <a:buClrTx/>
              <a:buSzTx/>
              <a:buFontTx/>
            </a:pPr>
            <a:r>
              <a:rPr lang="en-US" altLang="zh-CN"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单</a:t>
            </a:r>
            <a:r>
              <a:rPr lang="zh-CN" altLang="en-US" sz="4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项冠军</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4" name="矩形: 圆角 14"/>
          <p:cNvSpPr/>
          <p:nvPr>
            <p:custDataLst>
              <p:tags r:id="rId4"/>
            </p:custDataLst>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矩形: 圆角 188"/>
          <p:cNvSpPr/>
          <p:nvPr/>
        </p:nvSpPr>
        <p:spPr>
          <a:xfrm>
            <a:off x="1080656" y="1052931"/>
            <a:ext cx="6994565"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文本框 40"/>
          <p:cNvSpPr txBox="1"/>
          <p:nvPr>
            <p:custDataLst>
              <p:tags r:id="rId3"/>
            </p:custDataLst>
          </p:nvPr>
        </p:nvSpPr>
        <p:spPr>
          <a:xfrm>
            <a:off x="2741859" y="546445"/>
            <a:ext cx="3728852"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3257545" y="415810"/>
            <a:ext cx="2697480" cy="534035"/>
          </a:xfrm>
          <a:prstGeom prst="rect">
            <a:avLst/>
          </a:prstGeom>
        </p:spPr>
        <p:txBody>
          <a:bodyPr wrap="none">
            <a:spAutoFit/>
          </a:bodyPr>
          <a:lstStyle/>
          <a:p>
            <a:pPr indent="-457200" algn="ctr" fontAlgn="auto">
              <a:lnSpc>
                <a:spcPct val="160000"/>
              </a:lnSpc>
              <a:spcAft>
                <a:spcPts val="0"/>
              </a:spcAft>
              <a:buClrTx/>
              <a:buSzTx/>
              <a:buFontTx/>
            </a:pPr>
            <a:r>
              <a:rPr lang="zh-CN" altLang="en-US" b="1" dirty="0" smtClean="0">
                <a:solidFill>
                  <a:schemeClr val="bg1"/>
                </a:solidFill>
                <a:latin typeface="微软雅黑" panose="020B0503020204020204" charset="-122"/>
                <a:ea typeface="微软雅黑" panose="020B0503020204020204" charset="-122"/>
                <a:cs typeface="微软雅黑" panose="020B0503020204020204" charset="-122"/>
                <a:sym typeface="+mn-ea"/>
              </a:rPr>
              <a:t>制造业单项冠军基本条件</a:t>
            </a:r>
            <a:endParaRPr lang="en-US" altLang="zh-CN"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4"/>
            </p:custDataLst>
          </p:nvPr>
        </p:nvSpPr>
        <p:spPr>
          <a:xfrm>
            <a:off x="842010" y="1030825"/>
            <a:ext cx="7287260" cy="3692525"/>
          </a:xfrm>
          <a:prstGeom prst="rect">
            <a:avLst/>
          </a:prstGeom>
          <a:noFill/>
          <a:ln w="9525">
            <a:noFill/>
          </a:ln>
        </p:spPr>
        <p:txBody>
          <a:bodyPr wrap="square">
            <a:spAutoFit/>
          </a:bodyPr>
          <a:lstStyle/>
          <a:p>
            <a:pPr indent="304800" algn="ctr"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dirty="0" smtClean="0">
                <a:latin typeface="微软雅黑" panose="020B0503020204020204" charset="-122"/>
                <a:ea typeface="微软雅黑" panose="020B0503020204020204" charset="-122"/>
                <a:cs typeface="微软雅黑" panose="020B0503020204020204" charset="-122"/>
                <a:sym typeface="+mn-ea"/>
              </a:rPr>
              <a:t>制</a:t>
            </a:r>
            <a:r>
              <a:rPr lang="zh-CN" sz="1200" dirty="0">
                <a:latin typeface="微软雅黑" panose="020B0503020204020204" charset="-122"/>
                <a:ea typeface="微软雅黑" panose="020B0503020204020204" charset="-122"/>
                <a:cs typeface="微软雅黑" panose="020B0503020204020204" charset="-122"/>
                <a:sym typeface="+mn-ea"/>
              </a:rPr>
              <a:t>造业单项冠军包括</a:t>
            </a:r>
            <a:r>
              <a:rPr lang="zh-CN" sz="1200" b="1" dirty="0">
                <a:latin typeface="微软雅黑" panose="020B0503020204020204" charset="-122"/>
                <a:ea typeface="微软雅黑" panose="020B0503020204020204" charset="-122"/>
                <a:cs typeface="微软雅黑" panose="020B0503020204020204" charset="-122"/>
                <a:sym typeface="+mn-ea"/>
              </a:rPr>
              <a:t>单项冠军示范企业</a:t>
            </a:r>
            <a:r>
              <a:rPr lang="zh-CN" sz="1200" dirty="0">
                <a:latin typeface="微软雅黑" panose="020B0503020204020204" charset="-122"/>
                <a:ea typeface="微软雅黑" panose="020B0503020204020204" charset="-122"/>
                <a:cs typeface="微软雅黑" panose="020B0503020204020204" charset="-122"/>
                <a:sym typeface="+mn-ea"/>
              </a:rPr>
              <a:t>和</a:t>
            </a:r>
            <a:r>
              <a:rPr lang="zh-CN" sz="1200" b="1" dirty="0">
                <a:latin typeface="微软雅黑" panose="020B0503020204020204" charset="-122"/>
                <a:ea typeface="微软雅黑" panose="020B0503020204020204" charset="-122"/>
                <a:cs typeface="微软雅黑" panose="020B0503020204020204" charset="-122"/>
                <a:sym typeface="+mn-ea"/>
              </a:rPr>
              <a:t>单项冠军产品</a:t>
            </a:r>
            <a:r>
              <a:rPr lang="zh-CN" sz="1200" dirty="0">
                <a:latin typeface="微软雅黑" panose="020B0503020204020204" charset="-122"/>
                <a:ea typeface="微软雅黑" panose="020B0503020204020204" charset="-122"/>
                <a:cs typeface="微软雅黑" panose="020B0503020204020204" charset="-122"/>
                <a:sym typeface="+mn-ea"/>
              </a:rPr>
              <a:t>两类。须满足以下条件：</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1.坚持专业化发展。</a:t>
            </a:r>
            <a:r>
              <a:rPr lang="zh-CN" sz="1200" dirty="0">
                <a:latin typeface="微软雅黑" panose="020B0503020204020204" charset="-122"/>
                <a:ea typeface="微软雅黑" panose="020B0503020204020204" charset="-122"/>
                <a:cs typeface="微软雅黑" panose="020B0503020204020204" charset="-122"/>
                <a:sym typeface="+mn-ea"/>
              </a:rPr>
              <a:t>企业长期专注并深耕于产业链某一环节或某一产品领域。从事相关领域达</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10年</a:t>
            </a:r>
            <a:r>
              <a:rPr lang="zh-CN" sz="1200" dirty="0">
                <a:latin typeface="微软雅黑" panose="020B0503020204020204" charset="-122"/>
                <a:ea typeface="微软雅黑" panose="020B0503020204020204" charset="-122"/>
                <a:cs typeface="微软雅黑" panose="020B0503020204020204" charset="-122"/>
                <a:sym typeface="+mn-ea"/>
              </a:rPr>
              <a:t>及以上，属于新产品的应达到</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3年</a:t>
            </a:r>
            <a:r>
              <a:rPr lang="zh-CN" sz="1200" dirty="0">
                <a:latin typeface="微软雅黑" panose="020B0503020204020204" charset="-122"/>
                <a:ea typeface="微软雅黑" panose="020B0503020204020204" charset="-122"/>
                <a:cs typeface="微软雅黑" panose="020B0503020204020204" charset="-122"/>
                <a:sym typeface="+mn-ea"/>
              </a:rPr>
              <a:t>及以上。</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2.市场份额全球领先。</a:t>
            </a:r>
            <a:r>
              <a:rPr lang="zh-CN" sz="1200" dirty="0">
                <a:latin typeface="微软雅黑" panose="020B0503020204020204" charset="-122"/>
                <a:ea typeface="微软雅黑" panose="020B0503020204020204" charset="-122"/>
                <a:cs typeface="微软雅黑" panose="020B0503020204020204" charset="-122"/>
                <a:sym typeface="+mn-ea"/>
              </a:rPr>
              <a:t>企业申请产品的市场占有率位居</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全球前3</a:t>
            </a:r>
            <a:r>
              <a:rPr lang="zh-CN" sz="1200" dirty="0">
                <a:latin typeface="微软雅黑" panose="020B0503020204020204" charset="-122"/>
                <a:ea typeface="微软雅黑" panose="020B0503020204020204" charset="-122"/>
                <a:cs typeface="微软雅黑" panose="020B0503020204020204" charset="-122"/>
                <a:sym typeface="+mn-ea"/>
              </a:rPr>
              <a:t>。产品类别原则上按照《统计用产品分类目录》8位或10位代码，难以准确归入的应符合行业普遍认可的惯例。</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3.创新能力强。</a:t>
            </a:r>
            <a:r>
              <a:rPr lang="zh-CN" sz="1200" dirty="0">
                <a:latin typeface="微软雅黑" panose="020B0503020204020204" charset="-122"/>
                <a:ea typeface="微软雅黑" panose="020B0503020204020204" charset="-122"/>
                <a:cs typeface="微软雅黑" panose="020B0503020204020204" charset="-122"/>
                <a:sym typeface="+mn-ea"/>
              </a:rPr>
              <a:t>企业生产技术、工艺国际领先，重视研发投入，拥有核心自主知识产权，主导或参与制定相关领域技术标准。</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4.质量效益高。</a:t>
            </a:r>
            <a:r>
              <a:rPr lang="zh-CN" sz="1200" dirty="0">
                <a:latin typeface="微软雅黑" panose="020B0503020204020204" charset="-122"/>
                <a:ea typeface="微软雅黑" panose="020B0503020204020204" charset="-122"/>
                <a:cs typeface="微软雅黑" panose="020B0503020204020204" charset="-122"/>
                <a:sym typeface="+mn-ea"/>
              </a:rPr>
              <a:t>企业申请产品质量精良，关键性能指标处于国际同类产品领先水平。经营业绩优秀，盈利能力超过行业企业的总体水平。重视并实施国际化经营和品牌战略，全球市场前景好，建立完善的品牌培育管理体系并取得良好成效。</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5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b="1" dirty="0">
                <a:solidFill>
                  <a:srgbClr val="0070C0"/>
                </a:solidFill>
                <a:latin typeface="微软雅黑" panose="020B0503020204020204" charset="-122"/>
                <a:ea typeface="微软雅黑" panose="020B0503020204020204" charset="-122"/>
                <a:cs typeface="微软雅黑" panose="020B0503020204020204" charset="-122"/>
                <a:sym typeface="+mn-ea"/>
              </a:rPr>
              <a:t>5.具有独立法人资格，具有健全的财务、知识产权、技术标准、质量保证和安全生产等管理制度。</a:t>
            </a:r>
            <a:r>
              <a:rPr lang="zh-CN" sz="1200" dirty="0">
                <a:latin typeface="微软雅黑" panose="020B0503020204020204" charset="-122"/>
                <a:ea typeface="微软雅黑" panose="020B0503020204020204" charset="-122"/>
                <a:cs typeface="微软雅黑" panose="020B0503020204020204" charset="-122"/>
                <a:sym typeface="+mn-ea"/>
              </a:rPr>
              <a:t>近三年无环境、质量、安全等违法记录，企业申请产品能耗达到能耗限额标准先进值，安全生产水平达到行业先进水平。</a:t>
            </a:r>
            <a:endParaRPr lang="zh-CN" sz="12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14" name="矩形 13"/>
          <p:cNvSpPr/>
          <p:nvPr/>
        </p:nvSpPr>
        <p:spPr>
          <a:xfrm>
            <a:off x="1049977" y="2551228"/>
            <a:ext cx="6887688" cy="1735764"/>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49977" y="712523"/>
            <a:ext cx="6887688" cy="1448786"/>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40"/>
          <p:cNvSpPr txBox="1"/>
          <p:nvPr>
            <p:custDataLst>
              <p:tags r:id="rId4"/>
            </p:custDataLst>
          </p:nvPr>
        </p:nvSpPr>
        <p:spPr>
          <a:xfrm>
            <a:off x="317689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7" name="文本框 40"/>
          <p:cNvSpPr txBox="1"/>
          <p:nvPr>
            <p:custDataLst>
              <p:tags r:id="rId5"/>
            </p:custDataLst>
          </p:nvPr>
        </p:nvSpPr>
        <p:spPr>
          <a:xfrm>
            <a:off x="2778825" y="2361397"/>
            <a:ext cx="3562597"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2" name="文本框 1"/>
          <p:cNvSpPr txBox="1"/>
          <p:nvPr>
            <p:custDataLst>
              <p:tags r:id="rId6"/>
            </p:custDataLst>
          </p:nvPr>
        </p:nvSpPr>
        <p:spPr>
          <a:xfrm>
            <a:off x="1356111" y="379350"/>
            <a:ext cx="6362848" cy="4076700"/>
          </a:xfrm>
          <a:prstGeom prst="rect">
            <a:avLst/>
          </a:prstGeom>
          <a:noFill/>
          <a:ln w="9525">
            <a:noFill/>
          </a:ln>
        </p:spPr>
        <p:txBody>
          <a:bodyPr wrap="square">
            <a:spAutoFit/>
          </a:bodyPr>
          <a:lstStyle/>
          <a:p>
            <a:pPr indent="-457200" algn="ctr" fontAlgn="auto">
              <a:lnSpc>
                <a:spcPct val="180000"/>
              </a:lnSpc>
              <a:spcBef>
                <a:spcPts val="0"/>
              </a:spcBef>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制造业单项冠军类别</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90170" algn="just" fontAlgn="auto">
              <a:lnSpc>
                <a:spcPct val="180000"/>
              </a:lnSpc>
              <a:spcBef>
                <a:spcPts val="0"/>
              </a:spcBef>
              <a:spcAft>
                <a:spcPts val="0"/>
              </a:spcAft>
              <a:buClr>
                <a:srgbClr val="0070C0"/>
              </a:buClr>
              <a:buSzTx/>
              <a:buFont typeface="Wingdings" panose="05000000000000000000" pitchFamily="2" charset="2"/>
              <a:buChar char="u"/>
            </a:pPr>
            <a:r>
              <a:rPr lang="zh-CN" sz="1200" dirty="0">
                <a:latin typeface="微软雅黑" panose="020B0503020204020204" charset="-122"/>
                <a:ea typeface="微软雅黑" panose="020B0503020204020204" charset="-122"/>
                <a:cs typeface="微软雅黑" panose="020B0503020204020204" charset="-122"/>
                <a:sym typeface="+mn-ea"/>
              </a:rPr>
              <a:t>企业依据自身条件在</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单项冠军示范企业</a:t>
            </a:r>
            <a:r>
              <a:rPr lang="zh-CN" sz="1200" dirty="0">
                <a:latin typeface="微软雅黑" panose="020B0503020204020204" charset="-122"/>
                <a:ea typeface="微软雅黑" panose="020B0503020204020204" charset="-122"/>
                <a:cs typeface="微软雅黑" panose="020B0503020204020204" charset="-122"/>
                <a:sym typeface="+mn-ea"/>
              </a:rPr>
              <a:t>和</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单项冠军产品</a:t>
            </a:r>
            <a:r>
              <a:rPr lang="zh-CN" sz="1200" dirty="0">
                <a:latin typeface="微软雅黑" panose="020B0503020204020204" charset="-122"/>
                <a:ea typeface="微软雅黑" panose="020B0503020204020204" charset="-122"/>
                <a:cs typeface="微软雅黑" panose="020B0503020204020204" charset="-122"/>
                <a:sym typeface="+mn-ea"/>
              </a:rPr>
              <a:t>中</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择一</a:t>
            </a:r>
            <a:r>
              <a:rPr lang="zh-CN" sz="1200" dirty="0">
                <a:latin typeface="微软雅黑" panose="020B0503020204020204" charset="-122"/>
                <a:ea typeface="微软雅黑" panose="020B0503020204020204" charset="-122"/>
                <a:cs typeface="微软雅黑" panose="020B0503020204020204" charset="-122"/>
                <a:sym typeface="+mn-ea"/>
              </a:rPr>
              <a:t>申请。</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90170" algn="just" fontAlgn="auto">
              <a:lnSpc>
                <a:spcPct val="180000"/>
              </a:lnSpc>
              <a:spcBef>
                <a:spcPts val="0"/>
              </a:spcBef>
              <a:spcAft>
                <a:spcPts val="0"/>
              </a:spcAft>
              <a:buClr>
                <a:srgbClr val="0070C0"/>
              </a:buClr>
              <a:buSzTx/>
              <a:buFont typeface="Wingdings" panose="05000000000000000000" pitchFamily="2" charset="2"/>
              <a:buChar char="u"/>
            </a:pPr>
            <a:r>
              <a:rPr lang="zh-CN" sz="1200" dirty="0">
                <a:latin typeface="微软雅黑" panose="020B0503020204020204" charset="-122"/>
                <a:ea typeface="微软雅黑" panose="020B0503020204020204" charset="-122"/>
                <a:cs typeface="微软雅黑" panose="020B0503020204020204" charset="-122"/>
                <a:sym typeface="+mn-ea"/>
              </a:rPr>
              <a:t>申请单项冠军示范</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企业</a:t>
            </a:r>
            <a:r>
              <a:rPr lang="zh-CN" sz="1200" dirty="0">
                <a:latin typeface="微软雅黑" panose="020B0503020204020204" charset="-122"/>
                <a:ea typeface="微软雅黑" panose="020B0503020204020204" charset="-122"/>
                <a:cs typeface="微软雅黑" panose="020B0503020204020204" charset="-122"/>
                <a:sym typeface="+mn-ea"/>
              </a:rPr>
              <a:t>的，相应产品的销售收入须占企业主营业务收入的</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70%及以上</a:t>
            </a:r>
            <a:r>
              <a:rPr lang="zh-CN" sz="1200" dirty="0">
                <a:latin typeface="微软雅黑" panose="020B0503020204020204" charset="-122"/>
                <a:ea typeface="微软雅黑" panose="020B0503020204020204" charset="-122"/>
                <a:cs typeface="微软雅黑" panose="020B0503020204020204" charset="-122"/>
                <a:sym typeface="+mn-ea"/>
              </a:rPr>
              <a:t>。</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90170" algn="just" fontAlgn="auto">
              <a:lnSpc>
                <a:spcPct val="180000"/>
              </a:lnSpc>
              <a:spcBef>
                <a:spcPts val="0"/>
              </a:spcBef>
              <a:spcAft>
                <a:spcPts val="0"/>
              </a:spcAft>
              <a:buClr>
                <a:srgbClr val="0070C0"/>
              </a:buClr>
              <a:buSzTx/>
              <a:buFont typeface="Wingdings" panose="05000000000000000000" pitchFamily="2" charset="2"/>
              <a:buChar char="u"/>
            </a:pPr>
            <a:r>
              <a:rPr lang="zh-CN" sz="1200" dirty="0">
                <a:latin typeface="微软雅黑" panose="020B0503020204020204" charset="-122"/>
                <a:ea typeface="微软雅黑" panose="020B0503020204020204" charset="-122"/>
                <a:cs typeface="微软雅黑" panose="020B0503020204020204" charset="-122"/>
                <a:sym typeface="+mn-ea"/>
              </a:rPr>
              <a:t>申请单项冠军</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产品</a:t>
            </a:r>
            <a:r>
              <a:rPr lang="zh-CN" sz="1200" dirty="0">
                <a:latin typeface="微软雅黑" panose="020B0503020204020204" charset="-122"/>
                <a:ea typeface="微软雅黑" panose="020B0503020204020204" charset="-122"/>
                <a:cs typeface="微软雅黑" panose="020B0503020204020204" charset="-122"/>
                <a:sym typeface="+mn-ea"/>
              </a:rPr>
              <a:t>的，只能申请</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一个</a:t>
            </a:r>
            <a:r>
              <a:rPr lang="zh-CN" sz="1200" dirty="0">
                <a:latin typeface="微软雅黑" panose="020B0503020204020204" charset="-122"/>
                <a:ea typeface="微软雅黑" panose="020B0503020204020204" charset="-122"/>
                <a:cs typeface="微软雅黑" panose="020B0503020204020204" charset="-122"/>
                <a:sym typeface="+mn-ea"/>
              </a:rPr>
              <a:t>产品。</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1077528236"/>
                </a:ext>
              </a:extLst>
            </a:pPr>
            <a:endParaRPr lang="zh-CN" sz="1200" dirty="0">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ct val="180000"/>
              </a:lnSpc>
              <a:spcBef>
                <a:spcPts val="0"/>
              </a:spcBef>
              <a:spcAft>
                <a:spcPts val="0"/>
              </a:spcAft>
              <a:buClrTx/>
              <a:buSzTx/>
              <a:buFontTx/>
            </a:pPr>
            <a:r>
              <a:rPr lang="zh-CN" sz="1800" b="1" dirty="0">
                <a:solidFill>
                  <a:schemeClr val="bg1"/>
                </a:solidFill>
                <a:latin typeface="微软雅黑" panose="020B0503020204020204" charset="-122"/>
                <a:ea typeface="微软雅黑" panose="020B0503020204020204" charset="-122"/>
                <a:cs typeface="微软雅黑" panose="020B0503020204020204" charset="-122"/>
                <a:sym typeface="+mn-ea"/>
              </a:rPr>
              <a:t>制造业单项冠军重点产品领域</a:t>
            </a:r>
            <a:endParaRPr lang="zh-CN"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dirty="0">
                <a:latin typeface="微软雅黑" panose="020B0503020204020204" charset="-122"/>
                <a:ea typeface="微软雅黑" panose="020B0503020204020204" charset="-122"/>
                <a:cs typeface="微软雅黑" panose="020B0503020204020204" charset="-122"/>
                <a:sym typeface="+mn-ea"/>
              </a:rPr>
              <a:t>为深入推进产业基础高级化、产业链现代化，加快推动制造强国建设，工业和信息化部列出了单项冠军培育遴选</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8</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大</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重点领域</a:t>
            </a:r>
            <a:r>
              <a:rPr lang="zh-CN" sz="1200" dirty="0">
                <a:latin typeface="微软雅黑" panose="020B0503020204020204" charset="-122"/>
                <a:ea typeface="微软雅黑" panose="020B0503020204020204" charset="-122"/>
                <a:cs typeface="微软雅黑" panose="020B0503020204020204" charset="-122"/>
                <a:sym typeface="+mn-ea"/>
              </a:rPr>
              <a:t>，包含</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新一代信息技术、装备制造、新材料、新能源汽车和智能网联汽车、新能源、节能环保、航空航天与海洋装备、其他。</a:t>
            </a:r>
            <a:endParaRPr lang="zh-CN" sz="1200" b="1"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dirty="0">
                <a:latin typeface="微软雅黑" panose="020B0503020204020204" charset="-122"/>
                <a:ea typeface="微软雅黑" panose="020B0503020204020204" charset="-122"/>
                <a:cs typeface="微软雅黑" panose="020B0503020204020204" charset="-122"/>
                <a:sym typeface="+mn-ea"/>
              </a:rPr>
              <a:t>对重点领域企业和产品，尤其是重点领域补短板的，优先予以推荐。</a:t>
            </a:r>
            <a:endParaRPr lang="zh-CN" sz="12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lang="zh-CN" sz="12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7" name="矩形: 圆角 188"/>
          <p:cNvSpPr/>
          <p:nvPr/>
        </p:nvSpPr>
        <p:spPr>
          <a:xfrm>
            <a:off x="1773164" y="494806"/>
            <a:ext cx="5462649"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 name="矩形: 圆角 188"/>
          <p:cNvSpPr/>
          <p:nvPr/>
        </p:nvSpPr>
        <p:spPr>
          <a:xfrm>
            <a:off x="1773164" y="2012868"/>
            <a:ext cx="5462649"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 name="矩形: 圆角 188"/>
          <p:cNvSpPr/>
          <p:nvPr/>
        </p:nvSpPr>
        <p:spPr>
          <a:xfrm>
            <a:off x="1773164" y="2949039"/>
            <a:ext cx="5462649"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 name="矩形: 圆角 188"/>
          <p:cNvSpPr/>
          <p:nvPr/>
        </p:nvSpPr>
        <p:spPr>
          <a:xfrm>
            <a:off x="1773164" y="3564577"/>
            <a:ext cx="5462649"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 name="文本框 1"/>
          <p:cNvSpPr txBox="1"/>
          <p:nvPr>
            <p:custDataLst>
              <p:tags r:id="rId4"/>
            </p:custDataLst>
          </p:nvPr>
        </p:nvSpPr>
        <p:spPr>
          <a:xfrm>
            <a:off x="1674293" y="427415"/>
            <a:ext cx="5660390" cy="4123055"/>
          </a:xfrm>
          <a:prstGeom prst="rect">
            <a:avLst/>
          </a:prstGeom>
          <a:noFill/>
          <a:ln w="9525">
            <a:noFill/>
          </a:ln>
        </p:spPr>
        <p:txBody>
          <a:bodyPr wrap="square">
            <a:spAutoFit/>
          </a:bodyPr>
          <a:lstStyle/>
          <a:p>
            <a:pPr indent="-457200" algn="ctr" fontAlgn="auto">
              <a:lnSpc>
                <a:spcPct val="160000"/>
              </a:lnSpc>
              <a:spcBef>
                <a:spcPts val="0"/>
              </a:spcBef>
              <a:spcAft>
                <a:spcPts val="0"/>
              </a:spcAft>
              <a:buClrTx/>
              <a:buSzTx/>
              <a:buFontTx/>
            </a:pPr>
            <a:r>
              <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rPr>
              <a:t>【完善梯度培育】</a:t>
            </a:r>
            <a:endPar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dirty="0">
                <a:latin typeface="微软雅黑" panose="020B0503020204020204" charset="-122"/>
                <a:ea typeface="微软雅黑" panose="020B0503020204020204" charset="-122"/>
                <a:cs typeface="微软雅黑" panose="020B0503020204020204" charset="-122"/>
                <a:sym typeface="+mn-ea"/>
              </a:rPr>
              <a:t>各地方、中央企业应建立优质企业培育库，对已入选的单项冠军和有潜力的企业进行入库培育，建立联系制度，加强精准服务。</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zh-CN" sz="1200" dirty="0">
                <a:latin typeface="微软雅黑" panose="020B0503020204020204" charset="-122"/>
                <a:ea typeface="微软雅黑" panose="020B0503020204020204" charset="-122"/>
                <a:cs typeface="微软雅黑" panose="020B0503020204020204" charset="-122"/>
                <a:sym typeface="+mn-ea"/>
              </a:rPr>
              <a:t>支持</a:t>
            </a:r>
            <a:r>
              <a:rPr 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专精特新“小巨人”企业成长为单项冠军</a:t>
            </a:r>
            <a:r>
              <a:rPr lang="zh-CN" sz="1200" dirty="0">
                <a:latin typeface="微软雅黑" panose="020B0503020204020204" charset="-122"/>
                <a:ea typeface="微软雅黑" panose="020B0503020204020204" charset="-122"/>
                <a:cs typeface="微软雅黑" panose="020B0503020204020204" charset="-122"/>
                <a:sym typeface="+mn-ea"/>
              </a:rPr>
              <a:t>。年销售收入4亿元以下企业，如申请单项冠军应为已入选的专精特新“小巨人”企业。</a:t>
            </a:r>
            <a:endParaRPr lang="zh-CN" sz="1200" dirty="0">
              <a:latin typeface="微软雅黑" panose="020B0503020204020204" charset="-122"/>
              <a:ea typeface="微软雅黑" panose="020B0503020204020204" charset="-122"/>
              <a:cs typeface="微软雅黑" panose="020B0503020204020204" charset="-122"/>
              <a:sym typeface="+mn-ea"/>
            </a:endParaRPr>
          </a:p>
          <a:p>
            <a:pPr indent="-457200" algn="ctr">
              <a:lnSpc>
                <a:spcPct val="160000"/>
              </a:lnSpc>
            </a:pPr>
            <a:r>
              <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rPr>
              <a:t>【推荐名额】</a:t>
            </a:r>
            <a:endPar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ctr" fontAlgn="auto">
              <a:lnSpc>
                <a:spcPct val="160000"/>
              </a:lnSpc>
              <a:spcBef>
                <a:spcPts val="0"/>
              </a:spcBef>
              <a:spcAft>
                <a:spcPts val="0"/>
              </a:spcAft>
              <a:buClrTx/>
              <a:buSzTx/>
              <a:buFontTx/>
            </a:pPr>
            <a:r>
              <a:rPr lang="en-US" sz="1200" dirty="0">
                <a:latin typeface="微软雅黑" panose="020B0503020204020204" charset="-122"/>
                <a:ea typeface="微软雅黑" panose="020B0503020204020204" charset="-122"/>
                <a:cs typeface="微软雅黑" panose="020B0503020204020204" charset="-122"/>
                <a:sym typeface="+mn-ea"/>
              </a:rPr>
              <a:t>2022</a:t>
            </a:r>
            <a:r>
              <a:rPr lang="zh-CN" altLang="en-US" sz="1200" dirty="0">
                <a:latin typeface="微软雅黑" panose="020B0503020204020204" charset="-122"/>
                <a:ea typeface="微软雅黑" panose="020B0503020204020204" charset="-122"/>
                <a:cs typeface="微软雅黑" panose="020B0503020204020204" charset="-122"/>
                <a:sym typeface="+mn-ea"/>
              </a:rPr>
              <a:t>年，重庆推荐名额（含企业和产品）</a:t>
            </a:r>
            <a:r>
              <a:rPr lang="en-US" altLang="zh-CN" sz="1200" b="1" dirty="0">
                <a:solidFill>
                  <a:srgbClr val="FF0000"/>
                </a:solidFill>
                <a:latin typeface="微软雅黑" panose="020B0503020204020204" charset="-122"/>
                <a:ea typeface="微软雅黑" panose="020B0503020204020204" charset="-122"/>
                <a:cs typeface="微软雅黑" panose="020B0503020204020204" charset="-122"/>
                <a:sym typeface="+mn-ea"/>
              </a:rPr>
              <a:t>10</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个</a:t>
            </a:r>
            <a:r>
              <a:rPr lang="zh-CN" altLang="en-US" sz="1200" b="1" dirty="0">
                <a:latin typeface="微软雅黑" panose="020B0503020204020204" charset="-122"/>
                <a:ea typeface="微软雅黑" panose="020B0503020204020204" charset="-122"/>
                <a:cs typeface="微软雅黑" panose="020B0503020204020204" charset="-122"/>
                <a:sym typeface="+mn-ea"/>
              </a:rPr>
              <a:t>。</a:t>
            </a:r>
            <a:endParaRPr lang="zh-CN" altLang="en-US" sz="1200" b="1" dirty="0">
              <a:latin typeface="微软雅黑" panose="020B0503020204020204" charset="-122"/>
              <a:ea typeface="微软雅黑" panose="020B0503020204020204" charset="-122"/>
              <a:cs typeface="微软雅黑" panose="020B0503020204020204" charset="-122"/>
              <a:sym typeface="+mn-ea"/>
            </a:endParaRPr>
          </a:p>
          <a:p>
            <a:pPr algn="ctr" fontAlgn="auto">
              <a:lnSpc>
                <a:spcPct val="160000"/>
              </a:lnSpc>
              <a:spcBef>
                <a:spcPts val="0"/>
              </a:spcBef>
              <a:spcAft>
                <a:spcPts val="0"/>
              </a:spcAft>
              <a:buClrTx/>
              <a:buSzTx/>
              <a:buFontTx/>
            </a:pPr>
            <a:r>
              <a:rPr lang="zh-CN" altLang="en-US" sz="1200" dirty="0">
                <a:latin typeface="微软雅黑" panose="020B0503020204020204" charset="-122"/>
                <a:ea typeface="微软雅黑" panose="020B0503020204020204" charset="-122"/>
                <a:cs typeface="微软雅黑" panose="020B0503020204020204" charset="-122"/>
                <a:sym typeface="+mn-ea"/>
              </a:rPr>
              <a:t>前三批单项冠军培育企业符合条件并提出申请的，不占各推荐单位名额。</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ct val="160000"/>
              </a:lnSpc>
              <a:spcBef>
                <a:spcPts val="0"/>
              </a:spcBef>
              <a:spcAft>
                <a:spcPts val="0"/>
              </a:spcAft>
              <a:buClrTx/>
              <a:buSzTx/>
              <a:buFontTx/>
            </a:pPr>
            <a:r>
              <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rPr>
              <a:t>【复核】</a:t>
            </a:r>
            <a:endPar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ctr" fontAlgn="auto">
              <a:lnSpc>
                <a:spcPct val="160000"/>
              </a:lnSpc>
              <a:spcBef>
                <a:spcPts val="0"/>
              </a:spcBef>
              <a:spcAft>
                <a:spcPts val="0"/>
              </a:spcAft>
              <a:buClrTx/>
              <a:buSzTx/>
              <a:buFontTx/>
            </a:pP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每3年</a:t>
            </a:r>
            <a:r>
              <a:rPr lang="zh-CN" altLang="en-US" sz="1200" dirty="0">
                <a:latin typeface="微软雅黑" panose="020B0503020204020204" charset="-122"/>
                <a:ea typeface="微软雅黑" panose="020B0503020204020204" charset="-122"/>
                <a:cs typeface="微软雅黑" panose="020B0503020204020204" charset="-122"/>
                <a:sym typeface="+mn-ea"/>
              </a:rPr>
              <a:t>对入选单项冠军进行一次评估复核</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457200" algn="ctr">
              <a:lnSpc>
                <a:spcPct val="160000"/>
              </a:lnSpc>
            </a:pPr>
            <a:r>
              <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rPr>
              <a:t>【工作组织】</a:t>
            </a:r>
            <a:endPar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ctr" fontAlgn="auto">
              <a:lnSpc>
                <a:spcPct val="160000"/>
              </a:lnSpc>
              <a:spcBef>
                <a:spcPts val="0"/>
              </a:spcBef>
              <a:spcAft>
                <a:spcPts val="0"/>
              </a:spcAft>
              <a:buClrTx/>
              <a:buSzTx/>
              <a:buFontTx/>
            </a:pPr>
            <a:r>
              <a:rPr lang="zh-CN" altLang="en-US" sz="1200" dirty="0">
                <a:latin typeface="微软雅黑" panose="020B0503020204020204" charset="-122"/>
                <a:ea typeface="微软雅黑" panose="020B0503020204020204" charset="-122"/>
                <a:cs typeface="微软雅黑" panose="020B0503020204020204" charset="-122"/>
                <a:sym typeface="+mn-ea"/>
              </a:rPr>
              <a:t>重庆市经济和信息化委员会、重庆市工业经济联合会负责组织推荐工作。</a:t>
            </a: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algn="ctr" fontAlgn="auto">
              <a:lnSpc>
                <a:spcPct val="160000"/>
              </a:lnSpc>
              <a:spcBef>
                <a:spcPts val="0"/>
              </a:spcBef>
              <a:spcAft>
                <a:spcPts val="0"/>
              </a:spcAft>
              <a:buClrTx/>
              <a:buSzTx/>
              <a:buFontTx/>
            </a:pPr>
            <a:r>
              <a:rPr lang="zh-CN" altLang="en-US" sz="1200" dirty="0">
                <a:latin typeface="微软雅黑" panose="020B0503020204020204" charset="-122"/>
                <a:ea typeface="微软雅黑" panose="020B0503020204020204" charset="-122"/>
                <a:cs typeface="微软雅黑" panose="020B0503020204020204" charset="-122"/>
                <a:sym typeface="+mn-ea"/>
              </a:rPr>
              <a:t>申报方式：网上填报与纸质报送相结合。网上系统：</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dgb.cfie.org.cn</a:t>
            </a:r>
            <a:endPar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0"/>
          <p:cNvSpPr txBox="1"/>
          <p:nvPr>
            <p:custDataLst>
              <p:tags r:id="rId1"/>
            </p:custDataLst>
          </p:nvPr>
        </p:nvSpPr>
        <p:spPr>
          <a:xfrm>
            <a:off x="317689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8" name="矩形 7"/>
          <p:cNvSpPr/>
          <p:nvPr>
            <p:custDataLst>
              <p:tags r:id="rId2"/>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3"/>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3" name="文本框 2"/>
          <p:cNvSpPr txBox="1"/>
          <p:nvPr>
            <p:custDataLst>
              <p:tags r:id="rId4"/>
            </p:custDataLst>
          </p:nvPr>
        </p:nvSpPr>
        <p:spPr>
          <a:xfrm>
            <a:off x="908050" y="392625"/>
            <a:ext cx="7155180" cy="4326890"/>
          </a:xfrm>
          <a:prstGeom prst="rect">
            <a:avLst/>
          </a:prstGeom>
          <a:noFill/>
          <a:ln w="9525">
            <a:noFill/>
          </a:ln>
        </p:spPr>
        <p:txBody>
          <a:bodyPr wrap="square">
            <a:spAutoFit/>
          </a:bodyPr>
          <a:lstStyle/>
          <a:p>
            <a:pPr indent="-457200" algn="ctr" fontAlgn="auto">
              <a:lnSpc>
                <a:spcPct val="180000"/>
              </a:lnSpc>
              <a:spcAft>
                <a:spcPts val="0"/>
              </a:spcAft>
              <a:buClrTx/>
              <a:buSzTx/>
              <a:buFontTx/>
            </a:pPr>
            <a:r>
              <a:rPr lang="zh-CN" b="1" dirty="0">
                <a:solidFill>
                  <a:schemeClr val="bg1"/>
                </a:solidFill>
                <a:latin typeface="微软雅黑" panose="020B0503020204020204" charset="-122"/>
                <a:ea typeface="微软雅黑" panose="020B0503020204020204" charset="-122"/>
                <a:cs typeface="微软雅黑" panose="020B0503020204020204" charset="-122"/>
                <a:sym typeface="+mn-ea"/>
              </a:rPr>
              <a:t>基本要求</a:t>
            </a:r>
            <a:endParaRPr lang="zh-CN"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fontAlgn="auto">
              <a:lnSpc>
                <a:spcPct val="180000"/>
              </a:lnSpc>
              <a:spcAft>
                <a:spcPts val="0"/>
              </a:spcAft>
            </a:pPr>
            <a:r>
              <a:rPr lang="zh-CN" sz="1400" b="1"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1400" b="1" dirty="0">
                <a:solidFill>
                  <a:schemeClr val="accent2">
                    <a:lumMod val="75000"/>
                  </a:schemeClr>
                </a:solidFill>
                <a:latin typeface="微软雅黑" panose="020B0503020204020204" charset="-122"/>
                <a:ea typeface="微软雅黑" panose="020B0503020204020204" charset="-122"/>
                <a:cs typeface="微软雅黑" panose="020B0503020204020204" charset="-122"/>
                <a:sym typeface="+mn-ea"/>
              </a:rPr>
              <a:t>   </a:t>
            </a:r>
            <a:r>
              <a:rPr sz="1300" dirty="0">
                <a:latin typeface="微软雅黑" panose="020B0503020204020204" charset="-122"/>
                <a:ea typeface="微软雅黑" panose="020B0503020204020204" charset="-122"/>
                <a:cs typeface="微软雅黑" panose="020B0503020204020204" charset="-122"/>
                <a:sym typeface="+mn-ea"/>
              </a:rPr>
              <a:t> </a:t>
            </a:r>
            <a:r>
              <a:rPr sz="1200" dirty="0">
                <a:latin typeface="微软雅黑" panose="020B0503020204020204" charset="-122"/>
                <a:ea typeface="微软雅黑" panose="020B0503020204020204" charset="-122"/>
                <a:cs typeface="微软雅黑" panose="020B0503020204020204" charset="-122"/>
                <a:sym typeface="+mn-ea"/>
              </a:rPr>
              <a:t>  1、在</a:t>
            </a:r>
            <a:r>
              <a:rPr lang="zh-CN" sz="1200" dirty="0">
                <a:latin typeface="微软雅黑" panose="020B0503020204020204" charset="-122"/>
                <a:ea typeface="微软雅黑" panose="020B0503020204020204" charset="-122"/>
                <a:cs typeface="微软雅黑" panose="020B0503020204020204" charset="-122"/>
                <a:sym typeface="+mn-ea"/>
              </a:rPr>
              <a:t>重庆市</a:t>
            </a:r>
            <a:r>
              <a:rPr sz="1200" dirty="0" err="1">
                <a:latin typeface="微软雅黑" panose="020B0503020204020204" charset="-122"/>
                <a:ea typeface="微软雅黑" panose="020B0503020204020204" charset="-122"/>
                <a:cs typeface="微软雅黑" panose="020B0503020204020204" charset="-122"/>
                <a:sym typeface="+mn-ea"/>
              </a:rPr>
              <a:t>内工商注册登记、具有</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独立法人</a:t>
            </a:r>
            <a:r>
              <a:rPr sz="1200" dirty="0" err="1">
                <a:latin typeface="微软雅黑" panose="020B0503020204020204" charset="-122"/>
                <a:ea typeface="微软雅黑" panose="020B0503020204020204" charset="-122"/>
                <a:cs typeface="微软雅黑" panose="020B0503020204020204" charset="-122"/>
                <a:sym typeface="+mn-ea"/>
              </a:rPr>
              <a:t>资格</a:t>
            </a:r>
            <a:endParaRPr sz="1200"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80000"/>
              </a:lnSpc>
              <a:spcAft>
                <a:spcPts val="0"/>
              </a:spcAft>
            </a:pPr>
            <a:r>
              <a:rPr lang="en-US" sz="1200" dirty="0">
                <a:latin typeface="微软雅黑" panose="020B0503020204020204" charset="-122"/>
                <a:ea typeface="微软雅黑" panose="020B0503020204020204" charset="-122"/>
                <a:cs typeface="微软雅黑" panose="020B0503020204020204" charset="-122"/>
                <a:sym typeface="+mn-ea"/>
              </a:rPr>
              <a:t>       2</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err="1">
                <a:solidFill>
                  <a:srgbClr val="FF0000"/>
                </a:solidFill>
                <a:latin typeface="微软雅黑" panose="020B0503020204020204" charset="-122"/>
                <a:ea typeface="微软雅黑" panose="020B0503020204020204" charset="-122"/>
                <a:cs typeface="微软雅黑" panose="020B0503020204020204" charset="-122"/>
                <a:sym typeface="+mn-ea"/>
              </a:rPr>
              <a:t>优质中小企业</a:t>
            </a:r>
            <a:r>
              <a:rPr sz="1200" dirty="0" err="1">
                <a:latin typeface="微软雅黑" panose="020B0503020204020204" charset="-122"/>
                <a:ea typeface="微软雅黑" panose="020B0503020204020204" charset="-122"/>
                <a:cs typeface="微软雅黑" panose="020B0503020204020204" charset="-122"/>
                <a:sym typeface="+mn-ea"/>
              </a:rPr>
              <a:t>符合</a:t>
            </a:r>
            <a:r>
              <a:rPr sz="1200" b="1" dirty="0" err="1">
                <a:solidFill>
                  <a:srgbClr val="FF0000"/>
                </a:solidFill>
                <a:latin typeface="微软雅黑" panose="020B0503020204020204" charset="-122"/>
                <a:ea typeface="微软雅黑" panose="020B0503020204020204" charset="-122"/>
                <a:cs typeface="微软雅黑" panose="020B0503020204020204" charset="-122"/>
                <a:sym typeface="+mn-ea"/>
              </a:rPr>
              <a:t>《中小企业划型标准规定</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sz="1200" b="1"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457200" lvl="1" indent="0" fontAlgn="auto">
              <a:lnSpc>
                <a:spcPct val="18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注：文件为</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工信部联企业〔2011〕300号</a:t>
            </a:r>
            <a:r>
              <a:rPr lang="zh-CN" sz="1000" i="1" dirty="0">
                <a:latin typeface="微软雅黑" panose="020B0503020204020204" charset="-122"/>
                <a:ea typeface="微软雅黑" panose="020B0503020204020204" charset="-122"/>
                <a:cs typeface="微软雅黑" panose="020B0503020204020204" charset="-122"/>
                <a:sym typeface="+mn-ea"/>
              </a:rPr>
              <a:t>，中小企业划分为中型、小型、微型三种类型</a:t>
            </a:r>
            <a:endParaRPr sz="1000" i="1"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180000"/>
              </a:lnSpc>
              <a:spcAft>
                <a:spcPts val="0"/>
              </a:spcAft>
            </a:pPr>
            <a:r>
              <a:rPr sz="1200" dirty="0">
                <a:latin typeface="微软雅黑" panose="020B0503020204020204" charset="-122"/>
                <a:ea typeface="微软雅黑" panose="020B0503020204020204" charset="-122"/>
                <a:cs typeface="微软雅黑" panose="020B0503020204020204" charset="-122"/>
                <a:sym typeface="+mn-ea"/>
              </a:rPr>
              <a:t> </a:t>
            </a:r>
            <a:r>
              <a:rPr lang="en-US" sz="1200" dirty="0">
                <a:latin typeface="微软雅黑" panose="020B0503020204020204" charset="-122"/>
                <a:ea typeface="微软雅黑" panose="020B0503020204020204" charset="-122"/>
                <a:cs typeface="微软雅黑" panose="020B0503020204020204" charset="-122"/>
                <a:sym typeface="+mn-ea"/>
              </a:rPr>
              <a:t>      3</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sz="1200" dirty="0">
                <a:latin typeface="微软雅黑" panose="020B0503020204020204" charset="-122"/>
                <a:ea typeface="微软雅黑" panose="020B0503020204020204" charset="-122"/>
                <a:cs typeface="微软雅黑" panose="020B0503020204020204" charset="-122"/>
                <a:sym typeface="+mn-ea"/>
              </a:rPr>
              <a:t>企业</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未被列入经营异常名录</a:t>
            </a:r>
            <a:r>
              <a:rPr sz="1200" dirty="0">
                <a:latin typeface="微软雅黑" panose="020B0503020204020204" charset="-122"/>
                <a:ea typeface="微软雅黑" panose="020B0503020204020204" charset="-122"/>
                <a:cs typeface="微软雅黑" panose="020B0503020204020204" charset="-122"/>
                <a:sym typeface="+mn-ea"/>
              </a:rPr>
              <a:t>或</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严重失信主体名单</a:t>
            </a:r>
            <a:r>
              <a:rPr sz="1200" dirty="0">
                <a:latin typeface="微软雅黑" panose="020B0503020204020204" charset="-122"/>
                <a:ea typeface="微软雅黑" panose="020B0503020204020204" charset="-122"/>
                <a:cs typeface="微软雅黑" panose="020B0503020204020204" charset="-122"/>
                <a:sym typeface="+mn-ea"/>
              </a:rPr>
              <a:t>，提供的产品（服务）</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不属于</a:t>
            </a:r>
            <a:r>
              <a:rPr sz="1200" dirty="0">
                <a:latin typeface="微软雅黑" panose="020B0503020204020204" charset="-122"/>
                <a:ea typeface="微软雅黑" panose="020B0503020204020204" charset="-122"/>
                <a:cs typeface="微软雅黑" panose="020B0503020204020204" charset="-122"/>
                <a:sym typeface="+mn-ea"/>
              </a:rPr>
              <a:t>国家禁止、限制或淘汰类，同时</a:t>
            </a:r>
            <a:r>
              <a:rPr sz="1200" b="1" dirty="0">
                <a:solidFill>
                  <a:srgbClr val="FF0000"/>
                </a:solidFill>
                <a:latin typeface="微软雅黑" panose="020B0503020204020204" charset="-122"/>
                <a:ea typeface="微软雅黑" panose="020B0503020204020204" charset="-122"/>
                <a:cs typeface="微软雅黑" panose="020B0503020204020204" charset="-122"/>
                <a:sym typeface="+mn-ea"/>
              </a:rPr>
              <a:t>近三年未发生</a:t>
            </a:r>
            <a:r>
              <a:rPr sz="1200" dirty="0">
                <a:latin typeface="微软雅黑" panose="020B0503020204020204" charset="-122"/>
                <a:ea typeface="微软雅黑" panose="020B0503020204020204" charset="-122"/>
                <a:cs typeface="微软雅黑" panose="020B0503020204020204" charset="-122"/>
                <a:sym typeface="+mn-ea"/>
              </a:rPr>
              <a:t>重大安全（含网络安全、数据安全）、质量、环境污染等事故以及偷漏税等违法违规行为。</a:t>
            </a:r>
            <a:endParaRPr sz="1200"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80000"/>
              </a:lnSpc>
              <a:spcAft>
                <a:spcPts val="0"/>
              </a:spcAft>
            </a:pPr>
            <a:r>
              <a:rPr lang="en-US" sz="1300" i="1" dirty="0">
                <a:latin typeface="微软雅黑" panose="020B0503020204020204" charset="-122"/>
                <a:ea typeface="微软雅黑" panose="020B0503020204020204" charset="-122"/>
                <a:cs typeface="微软雅黑" panose="020B0503020204020204" charset="-122"/>
                <a:sym typeface="+mn-ea"/>
              </a:rPr>
              <a:t>        </a:t>
            </a:r>
            <a:r>
              <a:rPr lang="en-US" sz="1000" i="1" dirty="0">
                <a:latin typeface="微软雅黑" panose="020B0503020204020204" charset="-122"/>
                <a:ea typeface="微软雅黑" panose="020B0503020204020204" charset="-122"/>
                <a:cs typeface="微软雅黑" panose="020B0503020204020204" charset="-122"/>
                <a:sym typeface="+mn-ea"/>
              </a:rPr>
              <a:t> 注：1）“被列入经营异常名录”以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国家企业信用信息公示系统(http://www.gsxt.gov.cn)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8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2）“严重失信主体名单”以</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信用中国(http://www.creditchina.gov.cn)</a:t>
            </a:r>
            <a:r>
              <a:rPr lang="en-US" sz="1000" i="1" dirty="0">
                <a:latin typeface="微软雅黑" panose="020B0503020204020204" charset="-122"/>
                <a:ea typeface="微软雅黑" panose="020B0503020204020204" charset="-122"/>
                <a:cs typeface="微软雅黑" panose="020B0503020204020204" charset="-122"/>
                <a:sym typeface="+mn-ea"/>
              </a:rPr>
              <a:t>查询结果为准</a:t>
            </a:r>
            <a:endParaRPr lang="en-US" sz="1000" i="1" dirty="0">
              <a:latin typeface="微软雅黑" panose="020B0503020204020204" charset="-122"/>
              <a:ea typeface="微软雅黑" panose="020B0503020204020204" charset="-122"/>
              <a:cs typeface="微软雅黑" panose="020B0503020204020204" charset="-122"/>
              <a:sym typeface="+mn-ea"/>
            </a:endParaRPr>
          </a:p>
          <a:p>
            <a:pPr marL="0" lvl="1" indent="-457200" fontAlgn="auto">
              <a:lnSpc>
                <a:spcPct val="180000"/>
              </a:lnSpc>
              <a:spcAft>
                <a:spcPts val="0"/>
              </a:spcAft>
            </a:pPr>
            <a:r>
              <a:rPr lang="en-US" sz="1000" i="1" dirty="0">
                <a:latin typeface="微软雅黑" panose="020B0503020204020204" charset="-122"/>
                <a:ea typeface="微软雅黑" panose="020B0503020204020204" charset="-122"/>
                <a:cs typeface="微软雅黑" panose="020B0503020204020204" charset="-122"/>
                <a:sym typeface="+mn-ea"/>
              </a:rPr>
              <a:t>                  3) “</a:t>
            </a:r>
            <a:r>
              <a:rPr lang="en-US" sz="1000" i="1" dirty="0" err="1">
                <a:latin typeface="微软雅黑" panose="020B0503020204020204" charset="-122"/>
                <a:ea typeface="微软雅黑" panose="020B0503020204020204" charset="-122"/>
                <a:cs typeface="微软雅黑" panose="020B0503020204020204" charset="-122"/>
                <a:sym typeface="+mn-ea"/>
              </a:rPr>
              <a:t>重大安全</a:t>
            </a:r>
            <a:r>
              <a:rPr lang="en-US" sz="1000" i="1" dirty="0">
                <a:latin typeface="微软雅黑" panose="020B0503020204020204" charset="-122"/>
                <a:ea typeface="微软雅黑" panose="020B0503020204020204" charset="-122"/>
                <a:cs typeface="微软雅黑" panose="020B0503020204020204" charset="-122"/>
                <a:sym typeface="+mn-ea"/>
              </a:rPr>
              <a:t>(</a:t>
            </a:r>
            <a:r>
              <a:rPr lang="en-US" sz="1000" i="1" dirty="0" err="1">
                <a:latin typeface="微软雅黑" panose="020B0503020204020204" charset="-122"/>
                <a:ea typeface="微软雅黑" panose="020B0503020204020204" charset="-122"/>
                <a:cs typeface="微软雅黑" panose="020B0503020204020204" charset="-122"/>
                <a:sym typeface="+mn-ea"/>
              </a:rPr>
              <a:t>含网络安全、数据安全</a:t>
            </a:r>
            <a:r>
              <a:rPr lang="en-US" sz="1000" i="1" dirty="0">
                <a:latin typeface="微软雅黑" panose="020B0503020204020204" charset="-122"/>
                <a:ea typeface="微软雅黑" panose="020B0503020204020204" charset="-122"/>
                <a:cs typeface="微软雅黑" panose="020B0503020204020204" charset="-122"/>
                <a:sym typeface="+mn-ea"/>
              </a:rPr>
              <a:t>)、质量、环境污染等事故”是指产品安全、生产安全、工程质量安全、环境保护、网络安全等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各级监管部门</a:t>
            </a:r>
            <a:r>
              <a:rPr lang="en-US" sz="1000" i="1" dirty="0">
                <a:latin typeface="微软雅黑" panose="020B0503020204020204" charset="-122"/>
                <a:ea typeface="微软雅黑" panose="020B0503020204020204" charset="-122"/>
                <a:cs typeface="微软雅黑" panose="020B0503020204020204" charset="-122"/>
                <a:sym typeface="+mn-ea"/>
              </a:rPr>
              <a:t>，依据《中华人民共和国安全生产法》《中华人民共和国环境保护法》《生产安全事故报告和调查处理条例》《中华人民共和国网络安全法》《中华人民共和国数据安全法》等法律法规，最高人民法院、最高人民检察院司法解释，部门规章以及地方法规等</a:t>
            </a:r>
            <a:r>
              <a:rPr lang="en-US" sz="1000" b="1" i="1" dirty="0">
                <a:solidFill>
                  <a:srgbClr val="FF0000"/>
                </a:solidFill>
                <a:latin typeface="微软雅黑" panose="020B0503020204020204" charset="-122"/>
                <a:ea typeface="微软雅黑" panose="020B0503020204020204" charset="-122"/>
                <a:cs typeface="微软雅黑" panose="020B0503020204020204" charset="-122"/>
                <a:sym typeface="+mn-ea"/>
              </a:rPr>
              <a:t>出具的判定意见</a:t>
            </a:r>
            <a:r>
              <a:rPr lang="en-US" sz="1000" i="1" dirty="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en-US" sz="1000" i="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5"/>
          <a:stretch>
            <a:fillRect/>
          </a:stretch>
        </p:blipFill>
        <p:spPr>
          <a:xfrm>
            <a:off x="7265035" y="411480"/>
            <a:ext cx="1588770" cy="158877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6" name="文本框 5"/>
          <p:cNvSpPr txBox="1"/>
          <p:nvPr>
            <p:custDataLst>
              <p:tags r:id="rId3"/>
            </p:custDataLst>
          </p:nvPr>
        </p:nvSpPr>
        <p:spPr>
          <a:xfrm>
            <a:off x="419100" y="330015"/>
            <a:ext cx="8133080" cy="5055870"/>
          </a:xfrm>
          <a:prstGeom prst="rect">
            <a:avLst/>
          </a:prstGeom>
          <a:noFill/>
          <a:ln w="9525">
            <a:noFill/>
          </a:ln>
        </p:spPr>
        <p:txBody>
          <a:bodyPr wrap="square">
            <a:noAutofit/>
          </a:bodyPr>
          <a:lstStyle/>
          <a:p>
            <a:pPr indent="-457200" fontAlgn="auto">
              <a:lnSpc>
                <a:spcPct val="180000"/>
              </a:lnSpc>
              <a:spcAft>
                <a:spcPts val="0"/>
              </a:spcAft>
            </a:pPr>
            <a:endParaRPr sz="1200" dirty="0">
              <a:latin typeface="微软雅黑" panose="020B0503020204020204" charset="-122"/>
              <a:ea typeface="微软雅黑" panose="020B0503020204020204" charset="-122"/>
              <a:cs typeface="微软雅黑" panose="020B0503020204020204" charset="-122"/>
              <a:sym typeface="+mn-ea"/>
            </a:endParaRPr>
          </a:p>
        </p:txBody>
      </p:sp>
      <p:sp>
        <p:nvSpPr>
          <p:cNvPr id="7" name="矩形: 圆角 188"/>
          <p:cNvSpPr/>
          <p:nvPr/>
        </p:nvSpPr>
        <p:spPr>
          <a:xfrm>
            <a:off x="1773164" y="494806"/>
            <a:ext cx="5462649" cy="324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 name="文本框 1"/>
          <p:cNvSpPr txBox="1"/>
          <p:nvPr>
            <p:custDataLst>
              <p:tags r:id="rId4"/>
            </p:custDataLst>
          </p:nvPr>
        </p:nvSpPr>
        <p:spPr>
          <a:xfrm>
            <a:off x="1674293" y="427415"/>
            <a:ext cx="5660390" cy="3679825"/>
          </a:xfrm>
          <a:prstGeom prst="rect">
            <a:avLst/>
          </a:prstGeom>
          <a:noFill/>
          <a:ln w="9525">
            <a:noFill/>
          </a:ln>
        </p:spPr>
        <p:txBody>
          <a:bodyPr wrap="square">
            <a:spAutoFit/>
          </a:bodyPr>
          <a:lstStyle/>
          <a:p>
            <a:pPr indent="-457200" algn="ctr" fontAlgn="auto">
              <a:lnSpc>
                <a:spcPct val="160000"/>
              </a:lnSpc>
              <a:spcBef>
                <a:spcPts val="0"/>
              </a:spcBef>
              <a:spcAft>
                <a:spcPts val="0"/>
              </a:spcAft>
              <a:buClrTx/>
              <a:buSzTx/>
              <a:buFontTx/>
            </a:pPr>
            <a:r>
              <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rPr>
              <a:t>【材料清单（参考）】</a:t>
            </a:r>
            <a:endParaRPr lang="zh-CN" sz="1400" b="1"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1.真实性承诺书</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申请书；</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企业法人营业执照；</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企业税务登记证副本复印件，完税证明；</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5.企业详细情况介绍</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（经营管理、创新、所属领域等）；</a:t>
            </a:r>
            <a:endPar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6.</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企业主营产品市场占有率说明材料；</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7.</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经会计师事务所审计的会计报表和审计报告复印件（</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sym typeface="+mn-ea"/>
              </a:rPr>
              <a:t>数据一致</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8.</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近3年获得的有效专利、核心自主知识产权材料及目录；</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9.</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质量认证、质量荣誉、品牌荣誉等相关材料及目录；</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10.</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企业近三年无环境、质量、安全等方面违法记录；</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3048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1077528236"/>
                </a:ext>
              </a:extLst>
            </a:pP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11.</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企业认为须提供的其他材料。</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4" name="矩形: 圆角 14"/>
          <p:cNvSpPr/>
          <p:nvPr>
            <p:custDataLst>
              <p:tags r:id="rId2"/>
            </p:custDataLst>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矩形: 圆角 6"/>
          <p:cNvSpPr/>
          <p:nvPr>
            <p:custDataLst>
              <p:tags r:id="rId3"/>
            </p:custDataLst>
          </p:nvPr>
        </p:nvSpPr>
        <p:spPr>
          <a:xfrm>
            <a:off x="3429000" y="1813728"/>
            <a:ext cx="5130035" cy="1255715"/>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3" name="文本框 12"/>
          <p:cNvSpPr txBox="1"/>
          <p:nvPr>
            <p:custDataLst>
              <p:tags r:id="rId4"/>
            </p:custDataLst>
          </p:nvPr>
        </p:nvSpPr>
        <p:spPr>
          <a:xfrm>
            <a:off x="3546475" y="2035175"/>
            <a:ext cx="4911090" cy="768350"/>
          </a:xfrm>
          <a:prstGeom prst="rect">
            <a:avLst/>
          </a:prstGeom>
          <a:noFill/>
        </p:spPr>
        <p:txBody>
          <a:bodyPr wrap="square" rtlCol="0">
            <a:spAutoFit/>
          </a:bodyPr>
          <a:lstStyle/>
          <a:p>
            <a:pPr algn="ctr">
              <a:buClrTx/>
              <a:buSzTx/>
              <a:buFontTx/>
            </a:pPr>
            <a:r>
              <a:rPr lang="zh-CN" altLang="en-US"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七、注意事项</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矩形 6"/>
          <p:cNvSpPr/>
          <p:nvPr/>
        </p:nvSpPr>
        <p:spPr>
          <a:xfrm>
            <a:off x="1037112" y="712522"/>
            <a:ext cx="6887688" cy="1852547"/>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40"/>
          <p:cNvSpPr txBox="1"/>
          <p:nvPr>
            <p:custDataLst>
              <p:tags r:id="rId3"/>
            </p:custDataLst>
          </p:nvPr>
        </p:nvSpPr>
        <p:spPr>
          <a:xfrm>
            <a:off x="3155378" y="546445"/>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1" name="矩形 10"/>
          <p:cNvSpPr/>
          <p:nvPr/>
        </p:nvSpPr>
        <p:spPr>
          <a:xfrm>
            <a:off x="1037112" y="3002481"/>
            <a:ext cx="6887688" cy="1189509"/>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40"/>
          <p:cNvSpPr txBox="1"/>
          <p:nvPr>
            <p:custDataLst>
              <p:tags r:id="rId4"/>
            </p:custDataLst>
          </p:nvPr>
        </p:nvSpPr>
        <p:spPr>
          <a:xfrm>
            <a:off x="3155378" y="2836403"/>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2" name="文本框 1"/>
          <p:cNvSpPr txBox="1"/>
          <p:nvPr>
            <p:custDataLst>
              <p:tags r:id="rId5"/>
            </p:custDataLst>
          </p:nvPr>
        </p:nvSpPr>
        <p:spPr>
          <a:xfrm>
            <a:off x="1215242" y="387985"/>
            <a:ext cx="6531428" cy="3965575"/>
          </a:xfrm>
          <a:prstGeom prst="rect">
            <a:avLst/>
          </a:prstGeom>
          <a:noFill/>
          <a:ln w="9525">
            <a:noFill/>
          </a:ln>
        </p:spPr>
        <p:txBody>
          <a:bodyPr wrap="square">
            <a:spAutoFit/>
          </a:bodyPr>
          <a:lstStyle/>
          <a:p>
            <a:pPr indent="-457200" algn="ctr" fontAlgn="auto">
              <a:lnSpc>
                <a:spcPct val="180000"/>
              </a:lnSpc>
              <a:spcBef>
                <a:spcPts val="0"/>
              </a:spcBef>
              <a:spcAft>
                <a:spcPts val="0"/>
              </a:spcAft>
              <a:buClrTx/>
              <a:buSzTx/>
              <a:buFontTx/>
            </a:pP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rPr>
              <a:t>认定有效期</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302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494115457"/>
                </a:ext>
              </a:extLst>
            </a:pPr>
            <a:r>
              <a:rPr sz="1300" dirty="0" err="1">
                <a:latin typeface="微软雅黑" panose="020B0503020204020204" charset="-122"/>
                <a:ea typeface="微软雅黑" panose="020B0503020204020204" charset="-122"/>
                <a:cs typeface="微软雅黑" panose="020B0503020204020204" charset="-122"/>
                <a:sym typeface="+mn-ea"/>
              </a:rPr>
              <a:t>经公告的</a:t>
            </a:r>
            <a:r>
              <a:rPr sz="1300" b="1" dirty="0" err="1">
                <a:latin typeface="微软雅黑" panose="020B0503020204020204" charset="-122"/>
                <a:ea typeface="微软雅黑" panose="020B0503020204020204" charset="-122"/>
                <a:cs typeface="微软雅黑" panose="020B0503020204020204" charset="-122"/>
                <a:sym typeface="+mn-ea"/>
              </a:rPr>
              <a:t>创新型中小企业</a:t>
            </a:r>
            <a:r>
              <a:rPr sz="1300" dirty="0" err="1">
                <a:latin typeface="微软雅黑" panose="020B0503020204020204" charset="-122"/>
                <a:ea typeface="微软雅黑" panose="020B0503020204020204" charset="-122"/>
                <a:cs typeface="微软雅黑" panose="020B0503020204020204" charset="-122"/>
                <a:sym typeface="+mn-ea"/>
              </a:rPr>
              <a:t>有效期为</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三年</a:t>
            </a:r>
            <a:r>
              <a:rPr sz="1300" dirty="0" err="1">
                <a:latin typeface="微软雅黑" panose="020B0503020204020204" charset="-122"/>
                <a:ea typeface="微软雅黑" panose="020B0503020204020204" charset="-122"/>
                <a:cs typeface="微软雅黑" panose="020B0503020204020204" charset="-122"/>
                <a:sym typeface="+mn-ea"/>
              </a:rPr>
              <a:t>，每次到期后由企业重新登录培育平台进行自评，经</a:t>
            </a:r>
            <a:r>
              <a:rPr lang="zh-CN" sz="1300" dirty="0">
                <a:latin typeface="微软雅黑" panose="020B0503020204020204" charset="-122"/>
                <a:ea typeface="微软雅黑" panose="020B0503020204020204" charset="-122"/>
                <a:cs typeface="微软雅黑" panose="020B0503020204020204" charset="-122"/>
                <a:sym typeface="+mn-ea"/>
              </a:rPr>
              <a:t>市经济信息委</a:t>
            </a:r>
            <a:r>
              <a:rPr sz="1300" dirty="0" err="1">
                <a:latin typeface="微软雅黑" panose="020B0503020204020204" charset="-122"/>
                <a:ea typeface="微软雅黑" panose="020B0503020204020204" charset="-122"/>
                <a:cs typeface="微软雅黑" panose="020B0503020204020204" charset="-122"/>
                <a:sym typeface="+mn-ea"/>
              </a:rPr>
              <a:t>审核（含实地抽查）通过后，有效期</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延长三年</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3302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494115457"/>
                </a:ext>
              </a:extLst>
            </a:pPr>
            <a:r>
              <a:rPr sz="1300" dirty="0">
                <a:latin typeface="微软雅黑" panose="020B0503020204020204" charset="-122"/>
                <a:ea typeface="微软雅黑" panose="020B0503020204020204" charset="-122"/>
                <a:cs typeface="微软雅黑" panose="020B0503020204020204" charset="-122"/>
                <a:sym typeface="+mn-ea"/>
              </a:rPr>
              <a:t>经认定的</a:t>
            </a:r>
            <a:r>
              <a:rPr sz="1300" b="1" dirty="0">
                <a:latin typeface="微软雅黑" panose="020B0503020204020204" charset="-122"/>
                <a:ea typeface="微软雅黑" panose="020B0503020204020204" charset="-122"/>
                <a:cs typeface="微软雅黑" panose="020B0503020204020204" charset="-122"/>
                <a:sym typeface="+mn-ea"/>
              </a:rPr>
              <a:t>专精特新中小企业、专精特新“小巨人”企业</a:t>
            </a:r>
            <a:r>
              <a:rPr sz="1300" dirty="0">
                <a:latin typeface="微软雅黑" panose="020B0503020204020204" charset="-122"/>
                <a:ea typeface="微软雅黑" panose="020B0503020204020204" charset="-122"/>
                <a:cs typeface="微软雅黑" panose="020B0503020204020204" charset="-122"/>
                <a:sym typeface="+mn-ea"/>
              </a:rPr>
              <a:t>有效期为</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三年</a:t>
            </a:r>
            <a:r>
              <a:rPr sz="1300" dirty="0">
                <a:latin typeface="微软雅黑" panose="020B0503020204020204" charset="-122"/>
                <a:ea typeface="微软雅黑" panose="020B0503020204020204" charset="-122"/>
                <a:cs typeface="微软雅黑" panose="020B0503020204020204" charset="-122"/>
                <a:sym typeface="+mn-ea"/>
              </a:rPr>
              <a:t>，每次到期后由认定部门组织复核（含实地抽查），复核通过的，有效期</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延长三年</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indent="-457200" algn="ctr">
              <a:lnSpc>
                <a:spcPct val="180000"/>
              </a:lnSpc>
            </a:pP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rPr>
              <a:t>信息更新</a:t>
            </a:r>
            <a:endPar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302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494115457"/>
                </a:ext>
              </a:extLst>
            </a:pPr>
            <a:r>
              <a:rPr sz="1300" dirty="0">
                <a:latin typeface="微软雅黑" panose="020B0503020204020204" charset="-122"/>
                <a:ea typeface="微软雅黑" panose="020B0503020204020204" charset="-122"/>
                <a:cs typeface="微软雅黑" panose="020B0503020204020204" charset="-122"/>
                <a:sym typeface="+mn-ea"/>
              </a:rPr>
              <a:t>有效期内的</a:t>
            </a:r>
            <a:r>
              <a:rPr sz="1300" b="1" dirty="0">
                <a:latin typeface="微软雅黑" panose="020B0503020204020204" charset="-122"/>
                <a:ea typeface="微软雅黑" panose="020B0503020204020204" charset="-122"/>
                <a:cs typeface="微软雅黑" panose="020B0503020204020204" charset="-122"/>
                <a:sym typeface="+mn-ea"/>
              </a:rPr>
              <a:t>创新型中小企业、专精特新中小企业和专精特新“小巨人”企业</a:t>
            </a:r>
            <a:r>
              <a:rPr sz="1300" dirty="0">
                <a:latin typeface="微软雅黑" panose="020B0503020204020204" charset="-122"/>
                <a:ea typeface="微软雅黑" panose="020B0503020204020204" charset="-122"/>
                <a:cs typeface="微软雅黑" panose="020B0503020204020204" charset="-122"/>
                <a:sym typeface="+mn-ea"/>
              </a:rPr>
              <a:t>，应在每年</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4 月30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日</a:t>
            </a:r>
            <a:r>
              <a:rPr sz="1300" dirty="0" err="1">
                <a:latin typeface="微软雅黑" panose="020B0503020204020204" charset="-122"/>
                <a:ea typeface="微软雅黑" panose="020B0503020204020204" charset="-122"/>
                <a:cs typeface="微软雅黑" panose="020B0503020204020204" charset="-122"/>
                <a:sym typeface="+mn-ea"/>
              </a:rPr>
              <a:t>前通</a:t>
            </a:r>
            <a:r>
              <a:rPr sz="1300" dirty="0">
                <a:latin typeface="微软雅黑" panose="020B0503020204020204" charset="-122"/>
                <a:ea typeface="微软雅黑" panose="020B0503020204020204" charset="-122"/>
                <a:cs typeface="微软雅黑" panose="020B0503020204020204" charset="-122"/>
                <a:sym typeface="+mn-ea"/>
              </a:rPr>
              <a:t>过培育平台</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更新</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企业信息</a:t>
            </a:r>
            <a:r>
              <a:rPr sz="1300" dirty="0">
                <a:latin typeface="微软雅黑" panose="020B0503020204020204" charset="-122"/>
                <a:ea typeface="微软雅黑" panose="020B0503020204020204" charset="-122"/>
                <a:cs typeface="微软雅黑" panose="020B0503020204020204" charset="-122"/>
                <a:sym typeface="+mn-ea"/>
              </a:rPr>
              <a:t>。</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未及时</a:t>
            </a:r>
            <a:r>
              <a:rPr sz="1300" dirty="0" err="1">
                <a:latin typeface="微软雅黑" panose="020B0503020204020204" charset="-122"/>
                <a:ea typeface="微软雅黑" panose="020B0503020204020204" charset="-122"/>
                <a:cs typeface="微软雅黑" panose="020B0503020204020204" charset="-122"/>
                <a:sym typeface="+mn-ea"/>
              </a:rPr>
              <a:t>更新企业信息的，</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取消</a:t>
            </a:r>
            <a:r>
              <a:rPr sz="1300" dirty="0" err="1">
                <a:latin typeface="微软雅黑" panose="020B0503020204020204" charset="-122"/>
                <a:ea typeface="微软雅黑" panose="020B0503020204020204" charset="-122"/>
                <a:cs typeface="微软雅黑" panose="020B0503020204020204" charset="-122"/>
                <a:sym typeface="+mn-ea"/>
              </a:rPr>
              <a:t>复核资格</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330200" algn="just" fontAlgn="auto">
              <a:lnSpc>
                <a:spcPct val="180000"/>
              </a:lnSpc>
              <a:spcBef>
                <a:spcPts val="0"/>
              </a:spcBef>
              <a:spcAft>
                <a:spcPts val="0"/>
              </a:spcAft>
              <a:buClrTx/>
              <a:buSzTx/>
              <a:buFontTx/>
              <a:extLst>
                <a:ext uri="{35155182-B16C-46BC-9424-99874614C6A1}">
                  <wpsdc:indentchars xmlns:wpsdc="http://www.wps.cn/officeDocument/2017/drawingmlCustomData" val="200" checksum="494115457"/>
                </a:ext>
              </a:extLst>
            </a:pPr>
            <a:endParaRPr sz="13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矩形 6"/>
          <p:cNvSpPr/>
          <p:nvPr/>
        </p:nvSpPr>
        <p:spPr>
          <a:xfrm>
            <a:off x="1049977" y="712522"/>
            <a:ext cx="6887688" cy="1377535"/>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40"/>
          <p:cNvSpPr txBox="1"/>
          <p:nvPr>
            <p:custDataLst>
              <p:tags r:id="rId3"/>
            </p:custDataLst>
          </p:nvPr>
        </p:nvSpPr>
        <p:spPr>
          <a:xfrm>
            <a:off x="2565069" y="546445"/>
            <a:ext cx="3823855"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10" name="矩形 9"/>
          <p:cNvSpPr/>
          <p:nvPr/>
        </p:nvSpPr>
        <p:spPr>
          <a:xfrm>
            <a:off x="1024247" y="2481943"/>
            <a:ext cx="6887688" cy="1911927"/>
          </a:xfrm>
          <a:prstGeom prst="rect">
            <a:avLst/>
          </a:prstGeom>
          <a:noFill/>
          <a:ln w="190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40"/>
          <p:cNvSpPr txBox="1"/>
          <p:nvPr>
            <p:custDataLst>
              <p:tags r:id="rId4"/>
            </p:custDataLst>
          </p:nvPr>
        </p:nvSpPr>
        <p:spPr>
          <a:xfrm>
            <a:off x="3163043" y="2278278"/>
            <a:ext cx="2651156" cy="335750"/>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2" name="文本框 1"/>
          <p:cNvSpPr txBox="1"/>
          <p:nvPr>
            <p:custDataLst>
              <p:tags r:id="rId5"/>
            </p:custDataLst>
          </p:nvPr>
        </p:nvSpPr>
        <p:spPr>
          <a:xfrm>
            <a:off x="1199408" y="420750"/>
            <a:ext cx="6638306" cy="4600575"/>
          </a:xfrm>
          <a:prstGeom prst="rect">
            <a:avLst/>
          </a:prstGeom>
          <a:noFill/>
          <a:ln w="9525">
            <a:noFill/>
          </a:ln>
        </p:spPr>
        <p:txBody>
          <a:bodyPr wrap="square">
            <a:spAutoFit/>
          </a:bodyPr>
          <a:lstStyle/>
          <a:p>
            <a:pPr indent="-457200" algn="ctr" fontAlgn="auto">
              <a:lnSpc>
                <a:spcPct val="160000"/>
              </a:lnSpc>
              <a:spcAft>
                <a:spcPts val="0"/>
              </a:spcAft>
            </a:pPr>
            <a:r>
              <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rPr>
              <a:t>企业发生评价条件有关的重大变化</a:t>
            </a:r>
            <a:endParaRPr lang="zh-CN" altLang="en-US" sz="18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30200" algn="just" fontAlgn="auto">
              <a:lnSpc>
                <a:spcPct val="160000"/>
              </a:lnSpc>
              <a:spcBef>
                <a:spcPts val="0"/>
              </a:spcBef>
              <a:spcAft>
                <a:spcPts val="0"/>
              </a:spcAft>
              <a:buClrTx/>
              <a:buSzTx/>
              <a:buFontTx/>
              <a:extLst>
                <a:ext uri="{35155182-B16C-46BC-9424-99874614C6A1}">
                  <wpsdc:indentchars xmlns:wpsdc="http://www.wps.cn/officeDocument/2017/drawingmlCustomData" val="200" checksum="494115457"/>
                </a:ext>
              </a:extLst>
            </a:pPr>
            <a:r>
              <a:rPr sz="1300" dirty="0">
                <a:latin typeface="微软雅黑" panose="020B0503020204020204" charset="-122"/>
                <a:ea typeface="微软雅黑" panose="020B0503020204020204" charset="-122"/>
                <a:cs typeface="微软雅黑" panose="020B0503020204020204" charset="-122"/>
                <a:sym typeface="+mn-ea"/>
              </a:rPr>
              <a:t>有效期内的创新型中小企业、专精特新中小企业和专精特新“小巨人”企业，如发生</a:t>
            </a:r>
            <a:r>
              <a:rPr sz="1300" b="1" dirty="0">
                <a:latin typeface="微软雅黑" panose="020B0503020204020204" charset="-122"/>
                <a:ea typeface="微软雅黑" panose="020B0503020204020204" charset="-122"/>
                <a:cs typeface="微软雅黑" panose="020B0503020204020204" charset="-122"/>
                <a:sym typeface="+mn-ea"/>
              </a:rPr>
              <a:t>更名</a:t>
            </a:r>
            <a:r>
              <a:rPr sz="1300" dirty="0">
                <a:latin typeface="微软雅黑" panose="020B0503020204020204" charset="-122"/>
                <a:ea typeface="微软雅黑" panose="020B0503020204020204" charset="-122"/>
                <a:cs typeface="微软雅黑" panose="020B0503020204020204" charset="-122"/>
                <a:sym typeface="+mn-ea"/>
              </a:rPr>
              <a:t>、</a:t>
            </a:r>
            <a:r>
              <a:rPr sz="1300" b="1" dirty="0">
                <a:latin typeface="微软雅黑" panose="020B0503020204020204" charset="-122"/>
                <a:ea typeface="微软雅黑" panose="020B0503020204020204" charset="-122"/>
                <a:cs typeface="微软雅黑" panose="020B0503020204020204" charset="-122"/>
                <a:sym typeface="+mn-ea"/>
              </a:rPr>
              <a:t>合并</a:t>
            </a:r>
            <a:r>
              <a:rPr sz="1300" dirty="0">
                <a:latin typeface="微软雅黑" panose="020B0503020204020204" charset="-122"/>
                <a:ea typeface="微软雅黑" panose="020B0503020204020204" charset="-122"/>
                <a:cs typeface="微软雅黑" panose="020B0503020204020204" charset="-122"/>
                <a:sym typeface="+mn-ea"/>
              </a:rPr>
              <a:t>、</a:t>
            </a:r>
            <a:r>
              <a:rPr sz="1300" b="1" dirty="0">
                <a:latin typeface="微软雅黑" panose="020B0503020204020204" charset="-122"/>
                <a:ea typeface="微软雅黑" panose="020B0503020204020204" charset="-122"/>
                <a:cs typeface="微软雅黑" panose="020B0503020204020204" charset="-122"/>
                <a:sym typeface="+mn-ea"/>
              </a:rPr>
              <a:t>重组</a:t>
            </a:r>
            <a:r>
              <a:rPr sz="1300" dirty="0">
                <a:latin typeface="微软雅黑" panose="020B0503020204020204" charset="-122"/>
                <a:ea typeface="微软雅黑" panose="020B0503020204020204" charset="-122"/>
                <a:cs typeface="微软雅黑" panose="020B0503020204020204" charset="-122"/>
                <a:sym typeface="+mn-ea"/>
              </a:rPr>
              <a:t>、</a:t>
            </a:r>
            <a:r>
              <a:rPr sz="1300" b="1" dirty="0">
                <a:latin typeface="微软雅黑" panose="020B0503020204020204" charset="-122"/>
                <a:ea typeface="微软雅黑" panose="020B0503020204020204" charset="-122"/>
                <a:cs typeface="微软雅黑" panose="020B0503020204020204" charset="-122"/>
                <a:sym typeface="+mn-ea"/>
              </a:rPr>
              <a:t>跨省迁移</a:t>
            </a:r>
            <a:r>
              <a:rPr sz="1300" dirty="0">
                <a:latin typeface="微软雅黑" panose="020B0503020204020204" charset="-122"/>
                <a:ea typeface="微软雅黑" panose="020B0503020204020204" charset="-122"/>
                <a:cs typeface="微软雅黑" panose="020B0503020204020204" charset="-122"/>
                <a:sym typeface="+mn-ea"/>
              </a:rPr>
              <a:t>、</a:t>
            </a:r>
            <a:r>
              <a:rPr sz="1300" b="1" dirty="0">
                <a:latin typeface="微软雅黑" panose="020B0503020204020204" charset="-122"/>
                <a:ea typeface="微软雅黑" panose="020B0503020204020204" charset="-122"/>
                <a:cs typeface="微软雅黑" panose="020B0503020204020204" charset="-122"/>
                <a:sym typeface="+mn-ea"/>
              </a:rPr>
              <a:t>设立境外分支机构</a:t>
            </a:r>
            <a:r>
              <a:rPr sz="1300" dirty="0">
                <a:latin typeface="微软雅黑" panose="020B0503020204020204" charset="-122"/>
                <a:ea typeface="微软雅黑" panose="020B0503020204020204" charset="-122"/>
                <a:cs typeface="微软雅黑" panose="020B0503020204020204" charset="-122"/>
                <a:sym typeface="+mn-ea"/>
              </a:rPr>
              <a:t>等与评价认定条件有关的</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重大变化</a:t>
            </a:r>
            <a:r>
              <a:rPr sz="1300" dirty="0">
                <a:latin typeface="微软雅黑" panose="020B0503020204020204" charset="-122"/>
                <a:ea typeface="微软雅黑" panose="020B0503020204020204" charset="-122"/>
                <a:cs typeface="微软雅黑" panose="020B0503020204020204" charset="-122"/>
                <a:sym typeface="+mn-ea"/>
              </a:rPr>
              <a:t>，应在发生变化后的</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3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个月</a:t>
            </a:r>
            <a:r>
              <a:rPr sz="1300" dirty="0" err="1">
                <a:latin typeface="微软雅黑" panose="020B0503020204020204" charset="-122"/>
                <a:ea typeface="微软雅黑" panose="020B0503020204020204" charset="-122"/>
                <a:cs typeface="微软雅黑" panose="020B0503020204020204" charset="-122"/>
                <a:sym typeface="+mn-ea"/>
              </a:rPr>
              <a:t>内登录培育平台，填写重大变化情况报告表</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60000"/>
              </a:lnSpc>
              <a:spcBef>
                <a:spcPts val="0"/>
              </a:spcBef>
              <a:spcAft>
                <a:spcPts val="0"/>
              </a:spcAft>
              <a:buClrTx/>
              <a:buSzTx/>
              <a:buFontTx/>
            </a:pPr>
            <a:endParaRPr sz="1400" dirty="0">
              <a:latin typeface="微软雅黑" panose="020B0503020204020204" charset="-122"/>
              <a:ea typeface="微软雅黑" panose="020B0503020204020204" charset="-122"/>
              <a:cs typeface="微软雅黑" panose="020B0503020204020204" charset="-122"/>
              <a:sym typeface="+mn-ea"/>
            </a:endParaRPr>
          </a:p>
          <a:p>
            <a:pPr indent="-457200" algn="ctr">
              <a:lnSpc>
                <a:spcPct val="160000"/>
              </a:lnSpc>
              <a:buClrTx/>
              <a:buSzTx/>
              <a:buFontTx/>
            </a:pP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rPr>
              <a:t>指标说明</a:t>
            </a:r>
            <a:endPar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331470" algn="just" fontAlgn="auto">
              <a:lnSpc>
                <a:spcPct val="160000"/>
              </a:lnSpc>
              <a:spcBef>
                <a:spcPts val="0"/>
              </a:spcBef>
              <a:spcAft>
                <a:spcPts val="0"/>
              </a:spcAft>
              <a:buClrTx/>
              <a:buSzTx/>
              <a:buFontTx/>
            </a:pPr>
            <a:r>
              <a:rPr lang="en-US" sz="1300" dirty="0" smtClean="0">
                <a:latin typeface="微软雅黑" panose="020B0503020204020204" charset="-122"/>
                <a:ea typeface="微软雅黑" panose="020B0503020204020204" charset="-122"/>
                <a:cs typeface="微软雅黑" panose="020B0503020204020204" charset="-122"/>
                <a:sym typeface="+mn-ea"/>
              </a:rPr>
              <a:t>1.</a:t>
            </a:r>
            <a:r>
              <a:rPr sz="1300" dirty="0" smtClean="0">
                <a:latin typeface="微软雅黑" panose="020B0503020204020204" charset="-122"/>
                <a:ea typeface="微软雅黑" panose="020B0503020204020204" charset="-122"/>
                <a:cs typeface="微软雅黑" panose="020B0503020204020204" charset="-122"/>
                <a:sym typeface="+mn-ea"/>
              </a:rPr>
              <a:t>指标中如对期限无特殊说明</a:t>
            </a:r>
            <a:r>
              <a:rPr sz="1300" dirty="0">
                <a:latin typeface="微软雅黑" panose="020B0503020204020204" charset="-122"/>
                <a:ea typeface="微软雅黑" panose="020B0503020204020204" charset="-122"/>
                <a:cs typeface="微软雅黑" panose="020B0503020204020204" charset="-122"/>
                <a:sym typeface="+mn-ea"/>
              </a:rPr>
              <a:t>，一般使用企业</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近 1 </a:t>
            </a:r>
            <a:r>
              <a:rPr sz="1300" b="1" dirty="0" err="1">
                <a:solidFill>
                  <a:srgbClr val="FF0000"/>
                </a:solidFill>
                <a:latin typeface="微软雅黑" panose="020B0503020204020204" charset="-122"/>
                <a:ea typeface="微软雅黑" panose="020B0503020204020204" charset="-122"/>
                <a:cs typeface="微软雅黑" panose="020B0503020204020204" charset="-122"/>
                <a:sym typeface="+mn-ea"/>
              </a:rPr>
              <a:t>年</a:t>
            </a:r>
            <a:r>
              <a:rPr sz="1300" dirty="0" err="1">
                <a:latin typeface="微软雅黑" panose="020B0503020204020204" charset="-122"/>
                <a:ea typeface="微软雅黑" panose="020B0503020204020204" charset="-122"/>
                <a:cs typeface="微软雅黑" panose="020B0503020204020204" charset="-122"/>
                <a:sym typeface="+mn-ea"/>
              </a:rPr>
              <a:t>的年度数据，具体定义为：指企业上一完整会计年度，以企业上一年度审计报告期末数为准</a:t>
            </a:r>
            <a:r>
              <a:rPr sz="1300" dirty="0">
                <a:latin typeface="微软雅黑" panose="020B0503020204020204" charset="-122"/>
                <a:ea typeface="微软雅黑" panose="020B0503020204020204" charset="-122"/>
                <a:cs typeface="微软雅黑" panose="020B0503020204020204" charset="-122"/>
                <a:sym typeface="+mn-ea"/>
              </a:rPr>
              <a:t>。</a:t>
            </a:r>
            <a:r>
              <a:rPr sz="1300" dirty="0" err="1">
                <a:latin typeface="微软雅黑" panose="020B0503020204020204" charset="-122"/>
                <a:ea typeface="微软雅黑" panose="020B0503020204020204" charset="-122"/>
                <a:cs typeface="微软雅黑" panose="020B0503020204020204" charset="-122"/>
                <a:sym typeface="+mn-ea"/>
              </a:rPr>
              <a:t>对于存在子公司或母公司的企业，按财政部印发的《企业会计准则》有关规定执行</a:t>
            </a:r>
            <a:r>
              <a:rPr sz="1300" dirty="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indent="331470" algn="just" fontAlgn="auto">
              <a:lnSpc>
                <a:spcPct val="160000"/>
              </a:lnSpc>
              <a:spcBef>
                <a:spcPts val="0"/>
              </a:spcBef>
              <a:spcAft>
                <a:spcPts val="0"/>
              </a:spcAft>
              <a:buClrTx/>
              <a:buSzTx/>
              <a:buFontTx/>
            </a:pPr>
            <a:r>
              <a:rPr lang="en-US" sz="1300" dirty="0">
                <a:latin typeface="微软雅黑" panose="020B0503020204020204" charset="-122"/>
                <a:ea typeface="微软雅黑" panose="020B0503020204020204" charset="-122"/>
                <a:cs typeface="微软雅黑" panose="020B0503020204020204" charset="-122"/>
                <a:sym typeface="+mn-ea"/>
              </a:rPr>
              <a:t>2.</a:t>
            </a:r>
            <a:r>
              <a:rPr sz="1300" dirty="0">
                <a:latin typeface="微软雅黑" panose="020B0503020204020204" charset="-122"/>
                <a:ea typeface="微软雅黑" panose="020B0503020204020204" charset="-122"/>
                <a:cs typeface="微软雅黑" panose="020B0503020204020204" charset="-122"/>
                <a:sym typeface="+mn-ea"/>
              </a:rPr>
              <a:t>如无特殊说明，所称“以上”、“以下”，</a:t>
            </a:r>
            <a:r>
              <a:rPr sz="13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包括本数</a:t>
            </a:r>
            <a:r>
              <a:rPr lang="en-US" sz="1300" dirty="0" smtClean="0">
                <a:latin typeface="微软雅黑" panose="020B0503020204020204" charset="-122"/>
                <a:ea typeface="微软雅黑" panose="020B0503020204020204" charset="-122"/>
                <a:cs typeface="微软雅黑" panose="020B0503020204020204" charset="-122"/>
                <a:sym typeface="+mn-ea"/>
              </a:rPr>
              <a:t>;</a:t>
            </a:r>
            <a:r>
              <a:rPr sz="1300" dirty="0" smtClean="0">
                <a:latin typeface="微软雅黑" panose="020B0503020204020204" charset="-122"/>
                <a:ea typeface="微软雅黑" panose="020B0503020204020204" charset="-122"/>
                <a:cs typeface="微软雅黑" panose="020B0503020204020204" charset="-122"/>
                <a:sym typeface="+mn-ea"/>
              </a:rPr>
              <a:t>所称的</a:t>
            </a:r>
            <a:r>
              <a:rPr sz="1300" dirty="0">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超过</a:t>
            </a:r>
            <a:r>
              <a:rPr sz="1300" dirty="0">
                <a:latin typeface="微软雅黑" panose="020B0503020204020204" charset="-122"/>
                <a:ea typeface="微软雅黑" panose="020B0503020204020204" charset="-122"/>
                <a:cs typeface="微软雅黑" panose="020B0503020204020204" charset="-122"/>
                <a:sym typeface="+mn-ea"/>
              </a:rPr>
              <a:t>”，</a:t>
            </a:r>
            <a:r>
              <a:rPr sz="1300" b="1" dirty="0">
                <a:solidFill>
                  <a:srgbClr val="FF0000"/>
                </a:solidFill>
                <a:latin typeface="微软雅黑" panose="020B0503020204020204" charset="-122"/>
                <a:ea typeface="微软雅黑" panose="020B0503020204020204" charset="-122"/>
                <a:cs typeface="微软雅黑" panose="020B0503020204020204" charset="-122"/>
                <a:sym typeface="+mn-ea"/>
              </a:rPr>
              <a:t>不包括</a:t>
            </a:r>
            <a:r>
              <a:rPr sz="1300" dirty="0">
                <a:latin typeface="微软雅黑" panose="020B0503020204020204" charset="-122"/>
                <a:ea typeface="微软雅黑" panose="020B0503020204020204" charset="-122"/>
                <a:cs typeface="微软雅黑" panose="020B0503020204020204" charset="-122"/>
                <a:sym typeface="+mn-ea"/>
              </a:rPr>
              <a:t>本数。</a:t>
            </a:r>
            <a:r>
              <a:rPr sz="1300" dirty="0" err="1">
                <a:latin typeface="微软雅黑" panose="020B0503020204020204" charset="-122"/>
                <a:ea typeface="微软雅黑" panose="020B0503020204020204" charset="-122"/>
                <a:cs typeface="微软雅黑" panose="020B0503020204020204" charset="-122"/>
                <a:sym typeface="+mn-ea"/>
              </a:rPr>
              <a:t>在计算评价指标得分时，如指标值位于两个评分区间边界上，</a:t>
            </a:r>
            <a:r>
              <a:rPr sz="1300" b="1" dirty="0" err="1" smtClean="0">
                <a:solidFill>
                  <a:srgbClr val="FF0000"/>
                </a:solidFill>
                <a:latin typeface="微软雅黑" panose="020B0503020204020204" charset="-122"/>
                <a:ea typeface="微软雅黑" panose="020B0503020204020204" charset="-122"/>
                <a:cs typeface="微软雅黑" panose="020B0503020204020204" charset="-122"/>
                <a:sym typeface="+mn-ea"/>
              </a:rPr>
              <a:t>按高分</a:t>
            </a:r>
            <a:r>
              <a:rPr sz="1300" dirty="0" err="1" smtClean="0">
                <a:latin typeface="微软雅黑" panose="020B0503020204020204" charset="-122"/>
                <a:ea typeface="微软雅黑" panose="020B0503020204020204" charset="-122"/>
                <a:cs typeface="微软雅黑" panose="020B0503020204020204" charset="-122"/>
                <a:sym typeface="+mn-ea"/>
              </a:rPr>
              <a:t>计算得分</a:t>
            </a:r>
            <a:r>
              <a:rPr lang="zh-CN" altLang="en-US" sz="1300" dirty="0" smtClean="0">
                <a:latin typeface="微软雅黑" panose="020B0503020204020204" charset="-122"/>
                <a:ea typeface="微软雅黑" panose="020B0503020204020204" charset="-122"/>
                <a:cs typeface="微软雅黑" panose="020B0503020204020204" charset="-122"/>
                <a:sym typeface="+mn-ea"/>
              </a:rPr>
              <a:t>。</a:t>
            </a: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a:p>
            <a:pPr algn="just" fontAlgn="auto">
              <a:lnSpc>
                <a:spcPct val="180000"/>
              </a:lnSpc>
              <a:spcBef>
                <a:spcPts val="0"/>
              </a:spcBef>
              <a:spcAft>
                <a:spcPts val="0"/>
              </a:spcAft>
              <a:buClrTx/>
              <a:buSzTx/>
              <a:buFontTx/>
            </a:pPr>
            <a:endParaRPr sz="1300" dirty="0">
              <a:latin typeface="微软雅黑" panose="020B0503020204020204" charset="-122"/>
              <a:ea typeface="微软雅黑" panose="020B0503020204020204" charset="-122"/>
              <a:cs typeface="微软雅黑" panose="020B0503020204020204"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a:xfrm>
            <a:off x="0" y="450"/>
            <a:ext cx="9144000" cy="5143500"/>
          </a:xfrm>
          <a:prstGeom prst="rect">
            <a:avLst/>
          </a:prstGeom>
        </p:spPr>
      </p:pic>
      <p:pic>
        <p:nvPicPr>
          <p:cNvPr id="101" name="image 101"/>
          <p:cNvPicPr>
            <a:picLocks noChangeAspect="1"/>
          </p:cNvPicPr>
          <p:nvPr>
            <p:custDataLst>
              <p:tags r:id="rId4"/>
            </p:custDataLst>
          </p:nvPr>
        </p:nvPicPr>
        <p:blipFill>
          <a:blip r:embed="rId5" cstate="print">
            <a:alphaModFix amt="15000"/>
          </a:blip>
          <a:srcRect/>
          <a:stretch>
            <a:fillRect/>
          </a:stretch>
        </p:blipFill>
        <p:spPr>
          <a:xfrm>
            <a:off x="635" y="635"/>
            <a:ext cx="9143365" cy="5143500"/>
          </a:xfrm>
          <a:prstGeom prst="triangle">
            <a:avLst/>
          </a:prstGeom>
        </p:spPr>
      </p:pic>
      <p:sp>
        <p:nvSpPr>
          <p:cNvPr id="27" name="文本框 26"/>
          <p:cNvSpPr txBox="1"/>
          <p:nvPr>
            <p:custDataLst>
              <p:tags r:id="rId6"/>
            </p:custDataLst>
          </p:nvPr>
        </p:nvSpPr>
        <p:spPr>
          <a:xfrm>
            <a:off x="864235" y="1290320"/>
            <a:ext cx="8166735" cy="1753235"/>
          </a:xfrm>
          <a:prstGeom prst="rect">
            <a:avLst/>
          </a:prstGeom>
          <a:noFill/>
        </p:spPr>
        <p:txBody>
          <a:bodyPr wrap="square" rtlCol="0">
            <a:spAutoFit/>
          </a:bodyPr>
          <a:lstStyle/>
          <a:p>
            <a:pPr algn="ctr" fontAlgn="auto">
              <a:lnSpc>
                <a:spcPct val="150000"/>
              </a:lnSpc>
            </a:pPr>
            <a:r>
              <a:rPr lang="zh-CN" sz="7200" b="1">
                <a:solidFill>
                  <a:srgbClr val="0E477F"/>
                </a:solidFill>
                <a:effectLst/>
                <a:latin typeface="+mj-ea"/>
                <a:ea typeface="+mj-ea"/>
              </a:rPr>
              <a:t>谢谢大家！</a:t>
            </a:r>
            <a:endParaRPr lang="zh-CN" sz="7200" b="1">
              <a:solidFill>
                <a:srgbClr val="0E477F"/>
              </a:solidFill>
              <a:effectLst/>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0"/>
          <p:cNvSpPr txBox="1"/>
          <p:nvPr>
            <p:custDataLst>
              <p:tags r:id="rId1"/>
            </p:custDataLst>
          </p:nvPr>
        </p:nvSpPr>
        <p:spPr>
          <a:xfrm>
            <a:off x="3176898" y="1009569"/>
            <a:ext cx="2651156" cy="415483"/>
          </a:xfrm>
          <a:prstGeom prst="rect">
            <a:avLst/>
          </a:prstGeom>
          <a:solidFill>
            <a:schemeClr val="accent6">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algn="ctr" fontAlgn="base">
              <a:spcBef>
                <a:spcPct val="0"/>
              </a:spcBef>
              <a:spcAft>
                <a:spcPct val="0"/>
              </a:spcAft>
              <a:defRPr sz="2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solidFill>
                  <a:srgbClr val="FFFFFF"/>
                </a:solidFill>
              </a:defRPr>
            </a:lvl6pPr>
            <a:lvl7pPr>
              <a:defRPr>
                <a:solidFill>
                  <a:srgbClr val="FFFFFF"/>
                </a:solidFill>
              </a:defRPr>
            </a:lvl7pPr>
            <a:lvl8pPr>
              <a:defRPr>
                <a:solidFill>
                  <a:srgbClr val="FFFFFF"/>
                </a:solidFill>
              </a:defRPr>
            </a:lvl8pPr>
            <a:lvl9pPr>
              <a:defRPr>
                <a:solidFill>
                  <a:srgbClr val="FFFFFF"/>
                </a:solidFill>
              </a:defRPr>
            </a:lvl9pPr>
          </a:lstStyle>
          <a:p>
            <a:pPr fontAlgn="auto">
              <a:spcBef>
                <a:spcPts val="0"/>
              </a:spcBef>
              <a:spcAft>
                <a:spcPts val="0"/>
              </a:spcAft>
              <a:defRPr/>
            </a:pPr>
            <a:endParaRPr lang="zh-CN" altLang="en-US" sz="1800" b="1" dirty="0">
              <a:solidFill>
                <a:prstClr val="white"/>
              </a:solidFill>
              <a:latin typeface="等线" panose="02010600030101010101" charset="-122"/>
              <a:ea typeface="微软雅黑" panose="020B0503020204020204" charset="-122"/>
            </a:endParaRPr>
          </a:p>
        </p:txBody>
      </p:sp>
      <p:sp>
        <p:nvSpPr>
          <p:cNvPr id="8" name="矩形 7"/>
          <p:cNvSpPr/>
          <p:nvPr>
            <p:custDataLst>
              <p:tags r:id="rId2"/>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3"/>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4"/>
            </p:custDataLst>
          </p:nvPr>
        </p:nvSpPr>
        <p:spPr>
          <a:xfrm>
            <a:off x="1223010" y="794045"/>
            <a:ext cx="6479540" cy="2676525"/>
          </a:xfrm>
          <a:prstGeom prst="rect">
            <a:avLst/>
          </a:prstGeom>
          <a:noFill/>
          <a:ln w="9525">
            <a:noFill/>
          </a:ln>
        </p:spPr>
        <p:txBody>
          <a:bodyPr wrap="square">
            <a:spAutoFit/>
          </a:bodyPr>
          <a:lstStyle/>
          <a:p>
            <a:pPr indent="-457200" algn="ctr" fontAlgn="auto">
              <a:lnSpc>
                <a:spcPct val="200000"/>
              </a:lnSpc>
              <a:spcAft>
                <a:spcPts val="0"/>
              </a:spcAft>
              <a:buClrTx/>
              <a:buSzTx/>
              <a:buFontTx/>
            </a:pPr>
            <a:r>
              <a:rPr lang="zh-CN" sz="1600" b="1" dirty="0">
                <a:solidFill>
                  <a:schemeClr val="bg1"/>
                </a:solidFill>
                <a:latin typeface="微软雅黑" panose="020B0503020204020204" charset="-122"/>
                <a:ea typeface="微软雅黑" panose="020B0503020204020204" charset="-122"/>
                <a:cs typeface="微软雅黑" panose="020B0503020204020204" charset="-122"/>
                <a:sym typeface="+mn-ea"/>
              </a:rPr>
              <a:t>优质中小企业梯度培育平台</a:t>
            </a:r>
            <a:endParaRPr lang="en-US" altLang="zh-CN" sz="2000" b="1"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algn="ctr" fontAlgn="auto">
              <a:lnSpc>
                <a:spcPct val="200000"/>
              </a:lnSpc>
              <a:spcAft>
                <a:spcPts val="0"/>
              </a:spcAft>
              <a:buClrTx/>
              <a:buSzTx/>
              <a:buFontTx/>
            </a:pPr>
            <a:endParaRPr lang="zh-CN" sz="2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indent="-457200" fontAlgn="auto">
              <a:lnSpc>
                <a:spcPct val="200000"/>
              </a:lnSpc>
              <a:spcAft>
                <a:spcPts val="0"/>
              </a:spcAft>
            </a:pPr>
            <a:r>
              <a:rPr lang="zh-CN" altLang="en-US" sz="1600" dirty="0" smtClean="0">
                <a:latin typeface="微软雅黑" panose="020B0503020204020204" charset="-122"/>
                <a:ea typeface="微软雅黑" panose="020B0503020204020204" charset="-122"/>
                <a:cs typeface="微软雅黑" panose="020B0503020204020204" charset="-122"/>
                <a:sym typeface="+mn-ea"/>
              </a:rPr>
              <a:t>       </a:t>
            </a:r>
            <a:r>
              <a:rPr lang="zh-CN" altLang="en-US" sz="16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地</a:t>
            </a: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址</a:t>
            </a:r>
            <a:r>
              <a:rPr lang="zh-CN" altLang="en-US" sz="1600" dirty="0">
                <a:latin typeface="微软雅黑" panose="020B0503020204020204" charset="-122"/>
                <a:ea typeface="微软雅黑" panose="020B0503020204020204" charset="-122"/>
                <a:cs typeface="微软雅黑" panose="020B0503020204020204" charset="-122"/>
                <a:sym typeface="+mn-ea"/>
              </a:rPr>
              <a:t>：</a:t>
            </a:r>
            <a:r>
              <a:rPr sz="1600" dirty="0">
                <a:latin typeface="微软雅黑" panose="020B0503020204020204" charset="-122"/>
                <a:ea typeface="微软雅黑" panose="020B0503020204020204" charset="-122"/>
                <a:cs typeface="微软雅黑" panose="020B0503020204020204" charset="-122"/>
                <a:sym typeface="+mn-ea"/>
              </a:rPr>
              <a:t>https://zjtx.miit.gov.cn/</a:t>
            </a:r>
            <a:endParaRPr sz="1600" dirty="0">
              <a:latin typeface="微软雅黑" panose="020B0503020204020204" charset="-122"/>
              <a:ea typeface="微软雅黑" panose="020B0503020204020204" charset="-122"/>
              <a:cs typeface="微软雅黑" panose="020B0503020204020204" charset="-122"/>
              <a:sym typeface="+mn-ea"/>
            </a:endParaRPr>
          </a:p>
          <a:p>
            <a:pPr indent="-457200" fontAlgn="auto">
              <a:lnSpc>
                <a:spcPct val="200000"/>
              </a:lnSpc>
              <a:spcAft>
                <a:spcPts val="0"/>
              </a:spcAft>
            </a:pPr>
            <a:r>
              <a:rPr lang="en-US" sz="1600" dirty="0">
                <a:latin typeface="微软雅黑" panose="020B0503020204020204" charset="-122"/>
                <a:ea typeface="微软雅黑" panose="020B0503020204020204" charset="-122"/>
                <a:cs typeface="微软雅黑" panose="020B0503020204020204" charset="-122"/>
                <a:sym typeface="+mn-ea"/>
              </a:rPr>
              <a:t>       </a:t>
            </a: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作用</a:t>
            </a:r>
            <a:r>
              <a:rPr lang="zh-CN" sz="1600" dirty="0">
                <a:latin typeface="微软雅黑" panose="020B0503020204020204" charset="-122"/>
                <a:ea typeface="微软雅黑" panose="020B0503020204020204" charset="-122"/>
                <a:cs typeface="微软雅黑" panose="020B0503020204020204" charset="-122"/>
                <a:sym typeface="+mn-ea"/>
              </a:rPr>
              <a:t>：重庆市优质中小企业评价认定的申报、复核、信息更新，符合条件的中小企业，可登录培育平台填报相关企业信息及对应材料</a:t>
            </a:r>
            <a:endParaRPr lang="zh-CN" altLang="zh-CN" sz="1600" b="1" dirty="0">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450"/>
            <a:ext cx="9144000" cy="5143500"/>
          </a:xfrm>
          <a:prstGeom prst="rect">
            <a:avLst/>
          </a:prstGeom>
          <a:ln>
            <a:noFill/>
          </a:ln>
        </p:spPr>
      </p:pic>
      <p:sp>
        <p:nvSpPr>
          <p:cNvPr id="7" name="矩形: 圆角 6"/>
          <p:cNvSpPr/>
          <p:nvPr/>
        </p:nvSpPr>
        <p:spPr>
          <a:xfrm>
            <a:off x="3429000" y="1813728"/>
            <a:ext cx="5130035" cy="1255715"/>
          </a:xfrm>
          <a:prstGeom prst="roundRect">
            <a:avLst>
              <a:gd name="adj" fmla="val 50000"/>
            </a:avLst>
          </a:prstGeom>
          <a:solidFill>
            <a:srgbClr val="0E477F"/>
          </a:solidFill>
          <a:ln>
            <a:solidFill>
              <a:srgbClr val="0E477F"/>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3" name="文本框 12"/>
          <p:cNvSpPr txBox="1"/>
          <p:nvPr/>
        </p:nvSpPr>
        <p:spPr>
          <a:xfrm>
            <a:off x="3546475" y="2035175"/>
            <a:ext cx="4911090" cy="768350"/>
          </a:xfrm>
          <a:prstGeom prst="rect">
            <a:avLst/>
          </a:prstGeom>
          <a:noFill/>
        </p:spPr>
        <p:txBody>
          <a:bodyPr wrap="square" rtlCol="0">
            <a:spAutoFit/>
          </a:bodyPr>
          <a:lstStyle/>
          <a:p>
            <a:pPr algn="l">
              <a:buClrTx/>
              <a:buSzTx/>
              <a:buFontTx/>
            </a:pPr>
            <a:r>
              <a:rPr lang="zh-CN" altLang="en-US" sz="4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二、相关政策支持</a:t>
            </a:r>
            <a:endParaRPr lang="zh-CN" altLang="en-US"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5" name="矩形: 圆角 14"/>
          <p:cNvSpPr/>
          <p:nvPr/>
        </p:nvSpPr>
        <p:spPr>
          <a:xfrm rot="18854253">
            <a:off x="2905028" y="285483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bldLst>
      <p:bldP spid="7" grpId="0" bldLvl="0" animBg="1"/>
      <p:bldP spid="13" grpId="0"/>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635"/>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2" name="矩形 11"/>
          <p:cNvSpPr/>
          <p:nvPr>
            <p:custDataLst>
              <p:tags r:id="rId2"/>
            </p:custDataLst>
          </p:nvPr>
        </p:nvSpPr>
        <p:spPr>
          <a:xfrm>
            <a:off x="0" y="4925060"/>
            <a:ext cx="9144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15" name="矩形: 圆角 14"/>
          <p:cNvSpPr/>
          <p:nvPr>
            <p:custDataLst>
              <p:tags r:id="rId3"/>
            </p:custDataLst>
          </p:nvPr>
        </p:nvSpPr>
        <p:spPr>
          <a:xfrm rot="18854253">
            <a:off x="3428903" y="1692781"/>
            <a:ext cx="365693" cy="365693"/>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3" name="矩形: 圆角 14"/>
          <p:cNvSpPr/>
          <p:nvPr>
            <p:custDataLst>
              <p:tags r:id="rId4"/>
            </p:custDataLst>
          </p:nvPr>
        </p:nvSpPr>
        <p:spPr>
          <a:xfrm rot="18854253">
            <a:off x="3428903" y="2240719"/>
            <a:ext cx="365693" cy="365125"/>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4" name="矩形: 圆角 14"/>
          <p:cNvSpPr/>
          <p:nvPr>
            <p:custDataLst>
              <p:tags r:id="rId5"/>
            </p:custDataLst>
          </p:nvPr>
        </p:nvSpPr>
        <p:spPr>
          <a:xfrm rot="18854253">
            <a:off x="3428903" y="2788089"/>
            <a:ext cx="365693" cy="365125"/>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5" name="矩形: 圆角 14"/>
          <p:cNvSpPr/>
          <p:nvPr>
            <p:custDataLst>
              <p:tags r:id="rId6"/>
            </p:custDataLst>
          </p:nvPr>
        </p:nvSpPr>
        <p:spPr>
          <a:xfrm rot="18854253">
            <a:off x="3428903" y="3335459"/>
            <a:ext cx="365693" cy="365125"/>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7" name="矩形: 圆角 14"/>
          <p:cNvSpPr/>
          <p:nvPr>
            <p:custDataLst>
              <p:tags r:id="rId7"/>
            </p:custDataLst>
          </p:nvPr>
        </p:nvSpPr>
        <p:spPr>
          <a:xfrm rot="18854253">
            <a:off x="3428903" y="3882829"/>
            <a:ext cx="365693" cy="365125"/>
          </a:xfrm>
          <a:prstGeom prst="roundRect">
            <a:avLst/>
          </a:prstGeom>
          <a:solidFill>
            <a:srgbClr val="0E477F"/>
          </a:solidFill>
          <a:ln>
            <a:no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 name="文本框 1"/>
          <p:cNvSpPr txBox="1"/>
          <p:nvPr>
            <p:custDataLst>
              <p:tags r:id="rId8"/>
            </p:custDataLst>
          </p:nvPr>
        </p:nvSpPr>
        <p:spPr>
          <a:xfrm>
            <a:off x="1708150" y="328745"/>
            <a:ext cx="5417185" cy="4188460"/>
          </a:xfrm>
          <a:prstGeom prst="rect">
            <a:avLst/>
          </a:prstGeom>
          <a:noFill/>
          <a:ln w="9525">
            <a:noFill/>
          </a:ln>
        </p:spPr>
        <p:txBody>
          <a:bodyPr wrap="square">
            <a:noAutofit/>
          </a:bodyPr>
          <a:lstStyle/>
          <a:p>
            <a:pPr indent="-457200" algn="ctr" fontAlgn="auto">
              <a:lnSpc>
                <a:spcPct val="180000"/>
              </a:lnSpc>
              <a:spcAft>
                <a:spcPts val="0"/>
              </a:spcAft>
            </a:pPr>
            <a:r>
              <a:rPr lang="zh-CN" altLang="en-US" sz="3600" b="1" dirty="0">
                <a:solidFill>
                  <a:schemeClr val="accent2"/>
                </a:solidFill>
                <a:sym typeface="+mn-ea"/>
              </a:rPr>
              <a:t>相关政策支持</a:t>
            </a:r>
            <a:endParaRPr lang="zh-CN" altLang="en-US" sz="3600" b="1" dirty="0">
              <a:solidFill>
                <a:schemeClr val="accent2"/>
              </a:solidFill>
              <a:sym typeface="+mn-ea"/>
            </a:endParaRPr>
          </a:p>
          <a:p>
            <a:pPr indent="-457200" fontAlgn="auto">
              <a:lnSpc>
                <a:spcPts val="1200"/>
              </a:lnSpc>
              <a:spcAft>
                <a:spcPts val="0"/>
              </a:spcAft>
            </a:pPr>
            <a:r>
              <a:rPr lang="en-US" altLang="zh-CN" sz="2000" b="1" dirty="0">
                <a:sym typeface="+mn-ea"/>
              </a:rPr>
              <a:t>                       </a:t>
            </a:r>
            <a:endParaRPr lang="en-US" altLang="zh-CN" sz="2000" b="1" dirty="0">
              <a:sym typeface="+mn-ea"/>
            </a:endParaRPr>
          </a:p>
          <a:p>
            <a:pPr lvl="2" indent="-457200" fontAlgn="auto">
              <a:lnSpc>
                <a:spcPct val="180000"/>
              </a:lnSpc>
              <a:spcAft>
                <a:spcPts val="0"/>
              </a:spcAft>
            </a:pPr>
            <a:r>
              <a:rPr lang="en-US" altLang="zh-CN" sz="2000" b="1" dirty="0">
                <a:sym typeface="+mn-ea"/>
              </a:rPr>
              <a:t>              </a:t>
            </a:r>
            <a:r>
              <a:rPr lang="en-US" altLang="zh-CN" sz="2000" b="1" dirty="0">
                <a:solidFill>
                  <a:schemeClr val="bg1"/>
                </a:solidFill>
                <a:sym typeface="+mn-ea"/>
              </a:rPr>
              <a:t>   1   </a:t>
            </a:r>
            <a:r>
              <a:rPr lang="en-US" altLang="zh-CN" sz="2000" b="1" dirty="0">
                <a:sym typeface="+mn-ea"/>
              </a:rPr>
              <a:t>  </a:t>
            </a:r>
            <a:r>
              <a:rPr lang="en-US" altLang="zh-CN" sz="2000" b="1" dirty="0" err="1">
                <a:sym typeface="+mn-ea"/>
              </a:rPr>
              <a:t>直接奖励类</a:t>
            </a:r>
            <a:endParaRPr lang="en-US" altLang="zh-CN" sz="2000" b="1" dirty="0">
              <a:sym typeface="+mn-ea"/>
            </a:endParaRPr>
          </a:p>
          <a:p>
            <a:pPr lvl="2" indent="-457200" fontAlgn="auto">
              <a:lnSpc>
                <a:spcPct val="180000"/>
              </a:lnSpc>
              <a:spcAft>
                <a:spcPts val="0"/>
              </a:spcAft>
            </a:pPr>
            <a:r>
              <a:rPr lang="en-US" altLang="zh-CN" sz="2000" b="1" dirty="0">
                <a:sym typeface="+mn-ea"/>
              </a:rPr>
              <a:t>                 </a:t>
            </a:r>
            <a:r>
              <a:rPr lang="en-US" altLang="zh-CN" sz="2000" b="1" dirty="0">
                <a:solidFill>
                  <a:schemeClr val="bg1"/>
                </a:solidFill>
                <a:sym typeface="+mn-ea"/>
              </a:rPr>
              <a:t>2</a:t>
            </a:r>
            <a:r>
              <a:rPr lang="en-US" altLang="zh-CN" sz="2000" b="1" dirty="0">
                <a:sym typeface="+mn-ea"/>
              </a:rPr>
              <a:t>     </a:t>
            </a:r>
            <a:r>
              <a:rPr lang="en-US" altLang="zh-CN" sz="2000" b="1" dirty="0" err="1">
                <a:sym typeface="+mn-ea"/>
              </a:rPr>
              <a:t>技术创新类</a:t>
            </a:r>
            <a:endParaRPr lang="en-US" altLang="zh-CN" sz="2000" b="1" dirty="0">
              <a:sym typeface="+mn-ea"/>
            </a:endParaRPr>
          </a:p>
          <a:p>
            <a:pPr lvl="2" indent="-457200" fontAlgn="auto">
              <a:lnSpc>
                <a:spcPct val="180000"/>
              </a:lnSpc>
              <a:spcAft>
                <a:spcPts val="0"/>
              </a:spcAft>
            </a:pPr>
            <a:r>
              <a:rPr lang="en-US" altLang="zh-CN" sz="2000" b="1" dirty="0">
                <a:sym typeface="+mn-ea"/>
              </a:rPr>
              <a:t>                 </a:t>
            </a:r>
            <a:r>
              <a:rPr lang="en-US" altLang="zh-CN" sz="2000" b="1" dirty="0">
                <a:solidFill>
                  <a:schemeClr val="bg1"/>
                </a:solidFill>
                <a:sym typeface="+mn-ea"/>
              </a:rPr>
              <a:t>3</a:t>
            </a:r>
            <a:r>
              <a:rPr lang="en-US" altLang="zh-CN" sz="2000" b="1" dirty="0">
                <a:sym typeface="+mn-ea"/>
              </a:rPr>
              <a:t>     </a:t>
            </a:r>
            <a:r>
              <a:rPr lang="en-US" altLang="zh-CN" sz="2000" b="1" dirty="0" err="1">
                <a:sym typeface="+mn-ea"/>
              </a:rPr>
              <a:t>融资类</a:t>
            </a:r>
            <a:endParaRPr lang="en-US" altLang="zh-CN" sz="2000" b="1" dirty="0">
              <a:sym typeface="+mn-ea"/>
            </a:endParaRPr>
          </a:p>
          <a:p>
            <a:pPr lvl="2" indent="-457200" fontAlgn="auto">
              <a:lnSpc>
                <a:spcPct val="180000"/>
              </a:lnSpc>
              <a:spcAft>
                <a:spcPts val="0"/>
              </a:spcAft>
            </a:pPr>
            <a:r>
              <a:rPr lang="en-US" altLang="zh-CN" sz="2000" b="1" dirty="0">
                <a:sym typeface="+mn-ea"/>
              </a:rPr>
              <a:t>                 </a:t>
            </a:r>
            <a:r>
              <a:rPr lang="en-US" altLang="zh-CN" sz="2000" b="1" dirty="0">
                <a:solidFill>
                  <a:schemeClr val="bg1"/>
                </a:solidFill>
                <a:sym typeface="+mn-ea"/>
              </a:rPr>
              <a:t>4 </a:t>
            </a:r>
            <a:r>
              <a:rPr lang="en-US" altLang="zh-CN" sz="2000" b="1" dirty="0">
                <a:sym typeface="+mn-ea"/>
              </a:rPr>
              <a:t>    </a:t>
            </a:r>
            <a:r>
              <a:rPr lang="en-US" altLang="zh-CN" sz="2000" b="1" dirty="0" err="1">
                <a:sym typeface="+mn-ea"/>
              </a:rPr>
              <a:t>市场开拓类</a:t>
            </a:r>
            <a:endParaRPr lang="en-US" altLang="zh-CN" sz="2000" b="1" dirty="0">
              <a:sym typeface="+mn-ea"/>
            </a:endParaRPr>
          </a:p>
          <a:p>
            <a:pPr lvl="2" indent="-457200" fontAlgn="auto">
              <a:lnSpc>
                <a:spcPct val="180000"/>
              </a:lnSpc>
              <a:spcAft>
                <a:spcPts val="0"/>
              </a:spcAft>
            </a:pPr>
            <a:r>
              <a:rPr lang="en-US" altLang="zh-CN" sz="2000" b="1" dirty="0">
                <a:sym typeface="+mn-ea"/>
              </a:rPr>
              <a:t>                 </a:t>
            </a:r>
            <a:r>
              <a:rPr lang="en-US" altLang="zh-CN" sz="2000" b="1" dirty="0">
                <a:solidFill>
                  <a:schemeClr val="bg1"/>
                </a:solidFill>
                <a:sym typeface="+mn-ea"/>
              </a:rPr>
              <a:t>5</a:t>
            </a:r>
            <a:r>
              <a:rPr lang="en-US" altLang="zh-CN" sz="2000" b="1" dirty="0">
                <a:sym typeface="+mn-ea"/>
              </a:rPr>
              <a:t>     </a:t>
            </a:r>
            <a:r>
              <a:rPr lang="en-US" altLang="zh-CN" sz="2000" b="1" dirty="0" err="1">
                <a:sym typeface="+mn-ea"/>
              </a:rPr>
              <a:t>精准服务类</a:t>
            </a:r>
            <a:endParaRPr lang="en-US" altLang="zh-CN" sz="2000" b="1" dirty="0">
              <a:sym typeface="+mn-ea"/>
            </a:endParaRPr>
          </a:p>
          <a:p>
            <a:pPr indent="-457200" fontAlgn="auto">
              <a:lnSpc>
                <a:spcPct val="180000"/>
              </a:lnSpc>
              <a:spcAft>
                <a:spcPts val="0"/>
              </a:spcAft>
            </a:pPr>
            <a:endParaRPr lang="zh-CN" altLang="en-US" sz="2000" b="1" dirty="0">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8100,&quot;width&quot;:14400}"/>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02.xml><?xml version="1.0" encoding="utf-8"?>
<p:tagLst xmlns:p="http://schemas.openxmlformats.org/presentationml/2006/main">
  <p:tag name="ISLIDE.DIAGRAM" val="#363047;"/>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05.xml><?xml version="1.0" encoding="utf-8"?>
<p:tagLst xmlns:p="http://schemas.openxmlformats.org/presentationml/2006/main">
  <p:tag name="ISLIDE.DIAGRAM" val="#363047;"/>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12.xml><?xml version="1.0" encoding="utf-8"?>
<p:tagLst xmlns:p="http://schemas.openxmlformats.org/presentationml/2006/main">
  <p:tag name="KSO_WM_TAG_VERSION" val="1.0"/>
  <p:tag name="KSO_WM_BEAUTIFY_FLAG" val=""/>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ISLIDE.DIAGRAM" val="#363047;"/>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18.xml><?xml version="1.0" encoding="utf-8"?>
<p:tagLst xmlns:p="http://schemas.openxmlformats.org/presentationml/2006/main">
  <p:tag name="ISLIDE.DIAGRAM" val="#363047;"/>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22.xml><?xml version="1.0" encoding="utf-8"?>
<p:tagLst xmlns:p="http://schemas.openxmlformats.org/presentationml/2006/main">
  <p:tag name="ISLIDE.DIAGRAM" val="#363047;"/>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26.xml><?xml version="1.0" encoding="utf-8"?>
<p:tagLst xmlns:p="http://schemas.openxmlformats.org/presentationml/2006/main">
  <p:tag name="ISLIDE.DIAGRAM" val="#363047;"/>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ISLIDE.DIAGRAM" val="#363047;"/>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34.xml><?xml version="1.0" encoding="utf-8"?>
<p:tagLst xmlns:p="http://schemas.openxmlformats.org/presentationml/2006/main">
  <p:tag name="KSO_WM_UNIT_PLACING_PICTURE_USER_VIEWPORT" val="{&quot;height&quot;:2642,&quot;width&quot;:2642}"/>
</p:tagLst>
</file>

<file path=ppt/tags/tag135.xml><?xml version="1.0" encoding="utf-8"?>
<p:tagLst xmlns:p="http://schemas.openxmlformats.org/presentationml/2006/main">
  <p:tag name="ISLIDE.DIAGRAM" val="#363047;"/>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39.xml><?xml version="1.0" encoding="utf-8"?>
<p:tagLst xmlns:p="http://schemas.openxmlformats.org/presentationml/2006/main">
  <p:tag name="ISLIDE.DIAGRAM" val="#363047;"/>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43.xml><?xml version="1.0" encoding="utf-8"?>
<p:tagLst xmlns:p="http://schemas.openxmlformats.org/presentationml/2006/main">
  <p:tag name="ISLIDE.DIAGRAM" val="#363047;"/>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47.xml><?xml version="1.0" encoding="utf-8"?>
<p:tagLst xmlns:p="http://schemas.openxmlformats.org/presentationml/2006/main">
  <p:tag name="ISLIDE.DIAGRAM" val="#363047;"/>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51.xml><?xml version="1.0" encoding="utf-8"?>
<p:tagLst xmlns:p="http://schemas.openxmlformats.org/presentationml/2006/main">
  <p:tag name="ISLIDE.DIAGRAM" val="#363047;"/>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55.xml><?xml version="1.0" encoding="utf-8"?>
<p:tagLst xmlns:p="http://schemas.openxmlformats.org/presentationml/2006/main">
  <p:tag name="ISLIDE.DIAGRAM" val="#363047;"/>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59.xml><?xml version="1.0" encoding="utf-8"?>
<p:tagLst xmlns:p="http://schemas.openxmlformats.org/presentationml/2006/main">
  <p:tag name="ISLIDE.DIAGRAM" val="#363047;"/>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63.xml><?xml version="1.0" encoding="utf-8"?>
<p:tagLst xmlns:p="http://schemas.openxmlformats.org/presentationml/2006/main">
  <p:tag name="ISLIDE.DIAGRAM" val="#363047;"/>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67.xml><?xml version="1.0" encoding="utf-8"?>
<p:tagLst xmlns:p="http://schemas.openxmlformats.org/presentationml/2006/main">
  <p:tag name="ISLIDE.DIAGRAM" val="#363047;"/>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7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71.xml><?xml version="1.0" encoding="utf-8"?>
<p:tagLst xmlns:p="http://schemas.openxmlformats.org/presentationml/2006/main">
  <p:tag name="ISLIDE.DIAGRAM" val="#363047;"/>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78.xml><?xml version="1.0" encoding="utf-8"?>
<p:tagLst xmlns:p="http://schemas.openxmlformats.org/presentationml/2006/main">
  <p:tag name="ISLIDE.DIAGRAM" val="#363047;"/>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ISLIDE.DIAGRAM" val="#363047;"/>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87.xml><?xml version="1.0" encoding="utf-8"?>
<p:tagLst xmlns:p="http://schemas.openxmlformats.org/presentationml/2006/main">
  <p:tag name="ISLIDE.DIAGRAM" val="#363047;"/>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ISLIDE.DIAGRAM" val="#363047;"/>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91.xml><?xml version="1.0" encoding="utf-8"?>
<p:tagLst xmlns:p="http://schemas.openxmlformats.org/presentationml/2006/main">
  <p:tag name="ISLIDE.DIAGRAM" val="#363047;"/>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95.xml><?xml version="1.0" encoding="utf-8"?>
<p:tagLst xmlns:p="http://schemas.openxmlformats.org/presentationml/2006/main">
  <p:tag name="ISLIDE.DIAGRAM" val="#363047;"/>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199.xml><?xml version="1.0" encoding="utf-8"?>
<p:tagLst xmlns:p="http://schemas.openxmlformats.org/presentationml/2006/main">
  <p:tag name="ISLIDE.DIAGRAM" val="#363047;"/>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03.xml><?xml version="1.0" encoding="utf-8"?>
<p:tagLst xmlns:p="http://schemas.openxmlformats.org/presentationml/2006/main">
  <p:tag name="ISLIDE.DIAGRAM" val="#363047;"/>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07.xml><?xml version="1.0" encoding="utf-8"?>
<p:tagLst xmlns:p="http://schemas.openxmlformats.org/presentationml/2006/main">
  <p:tag name="ISLIDE.DIAGRAM" val="#363047;"/>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11.xml><?xml version="1.0" encoding="utf-8"?>
<p:tagLst xmlns:p="http://schemas.openxmlformats.org/presentationml/2006/main">
  <p:tag name="ISLIDE.DIAGRAM" val="#363047;"/>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15.xml><?xml version="1.0" encoding="utf-8"?>
<p:tagLst xmlns:p="http://schemas.openxmlformats.org/presentationml/2006/main">
  <p:tag name="ISLIDE.DIAGRAM" val="#363047;"/>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TEMPLATE_CATEGORY" val="diagram"/>
  <p:tag name="KSO_WM_TEMPLATE_INDEX" val="160560"/>
  <p:tag name="KSO_WM_UNIT_TYPE" val="a"/>
  <p:tag name="KSO_WM_UNIT_INDEX" val="1"/>
  <p:tag name="KSO_WM_UNIT_ID" val="diagram160560_5*a*1"/>
  <p:tag name="KSO_WM_UNIT_LAYERLEVEL" val="1"/>
  <p:tag name="KSO_WM_UNIT_VALUE" val="21"/>
  <p:tag name="KSO_WM_UNIT_ISCONTENTSTITLE" val="0"/>
  <p:tag name="KSO_WM_UNIT_HIGHLIGHT" val="0"/>
  <p:tag name="KSO_WM_UNIT_COMPATIBLE" val="0"/>
  <p:tag name="KSO_WM_UNIT_CLEAR" val="0"/>
  <p:tag name="KSO_WM_UNIT_PRESET_TEXT_INDEX" val="3"/>
  <p:tag name="KSO_WM_UNIT_PRESET_TEXT_LEN" val="17"/>
  <p:tag name="KSO_WM_BEAUTIFY_FLAG" val=""/>
  <p:tag name="KSO_WM_TAG_VERSION" val="1.0"/>
</p:tagLst>
</file>

<file path=ppt/tags/tag220.xml><?xml version="1.0" encoding="utf-8"?>
<p:tagLst xmlns:p="http://schemas.openxmlformats.org/presentationml/2006/main">
  <p:tag name="ISLIDE.DIAGRAM" val="#363047;"/>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25.xml><?xml version="1.0" encoding="utf-8"?>
<p:tagLst xmlns:p="http://schemas.openxmlformats.org/presentationml/2006/main">
  <p:tag name="ISLIDE.DIAGRAM" val="#363047;"/>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3.xml><?xml version="1.0" encoding="utf-8"?>
<p:tagLst xmlns:p="http://schemas.openxmlformats.org/presentationml/2006/main">
  <p:tag name="KSO_WM_UNIT_SUBTYPE" val="a"/>
  <p:tag name="KSO_WM_UNIT_PRESET_TEXT" val="单击此处输入您的正文，请尽量言简意赅的阐述观点。"/>
  <p:tag name="KSO_WM_UNIT_NOCLEAR" val="0"/>
  <p:tag name="KSO_WM_UNIT_VALUE" val="30"/>
  <p:tag name="KSO_WM_UNIT_HIGHLIGHT" val="0"/>
  <p:tag name="KSO_WM_UNIT_COMPATIBLE" val="0"/>
  <p:tag name="KSO_WM_UNIT_DIAGRAM_ISNUMVISUAL" val="0"/>
  <p:tag name="KSO_WM_UNIT_DIAGRAM_ISREFERUNIT" val="0"/>
  <p:tag name="KSO_WM_DIAGRAM_GROUP_CODE" val="o1-1"/>
  <p:tag name="KSO_WM_UNIT_TYPE" val="o_h_f"/>
  <p:tag name="KSO_WM_UNIT_INDEX" val="1_4_1"/>
  <p:tag name="KSO_WM_UNIT_ID" val="diagram20205916_5*o_h_f*1_4_1"/>
  <p:tag name="KSO_WM_TEMPLATE_CATEGORY" val="diagram"/>
  <p:tag name="KSO_WM_TEMPLATE_INDEX" val="20205916"/>
  <p:tag name="KSO_WM_UNIT_LAYERLEVEL" val="1_1_1"/>
  <p:tag name="KSO_WM_TAG_VERSION" val="1.0"/>
  <p:tag name="KSO_WM_BEAUTIFY_FLAG" val=""/>
  <p:tag name="KSO_WM_UNIT_TEXT_FILL_FORE_SCHEMECOLOR_INDEX" val="13"/>
  <p:tag name="KSO_WM_UNIT_TEXT_FILL_TYPE" val="1"/>
</p:tagLst>
</file>

<file path=ppt/tags/tag230.xml><?xml version="1.0" encoding="utf-8"?>
<p:tagLst xmlns:p="http://schemas.openxmlformats.org/presentationml/2006/main">
  <p:tag name="ISLIDE.DIAGRAM" val="#363047;"/>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35.xml><?xml version="1.0" encoding="utf-8"?>
<p:tagLst xmlns:p="http://schemas.openxmlformats.org/presentationml/2006/main">
  <p:tag name="ISLIDE.DIAGRAM" val="#363047;"/>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4_1"/>
  <p:tag name="KSO_WM_UNIT_ID" val="diagram20205916_5*o_h_i*1_4_1"/>
  <p:tag name="KSO_WM_TEMPLATE_CATEGORY" val="diagram"/>
  <p:tag name="KSO_WM_TEMPLATE_INDEX" val="20205916"/>
  <p:tag name="KSO_WM_UNIT_LAYERLEVEL" val="1_1_1"/>
  <p:tag name="KSO_WM_TAG_VERSION" val="1.0"/>
  <p:tag name="KSO_WM_BEAUTIFY_FLAG" val=""/>
  <p:tag name="KSO_WM_UNIT_FILL_FORE_SCHEMECOLOR_INDEX" val="8"/>
  <p:tag name="KSO_WM_UNIT_FILL_TYPE" val="1"/>
  <p:tag name="KSO_WM_UNIT_TEXT_FILL_FORE_SCHEMECOLOR_INDEX" val="13"/>
  <p:tag name="KSO_WM_UNIT_TEXT_FILL_TYPE" val="1"/>
</p:tagLst>
</file>

<file path=ppt/tags/tag240.xml><?xml version="1.0" encoding="utf-8"?>
<p:tagLst xmlns:p="http://schemas.openxmlformats.org/presentationml/2006/main">
  <p:tag name="ISLIDE.DIAGRAM" val="#363047;"/>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45.xml><?xml version="1.0" encoding="utf-8"?>
<p:tagLst xmlns:p="http://schemas.openxmlformats.org/presentationml/2006/main">
  <p:tag name="ISLIDE.DIAGRAM" val="#363047;"/>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3_1"/>
  <p:tag name="KSO_WM_UNIT_ID" val="diagram20205916_5*o_h_i*1_3_1"/>
  <p:tag name="KSO_WM_TEMPLATE_CATEGORY" val="diagram"/>
  <p:tag name="KSO_WM_TEMPLATE_INDEX" val="20205916"/>
  <p:tag name="KSO_WM_UNIT_LAYERLEVEL" val="1_1_1"/>
  <p:tag name="KSO_WM_TAG_VERSION" val="1.0"/>
  <p:tag name="KSO_WM_BEAUTIFY_FLAG" val=""/>
  <p:tag name="KSO_WM_UNIT_FILL_FORE_SCHEMECOLOR_INDEX" val="7"/>
  <p:tag name="KSO_WM_UNIT_FILL_TYPE" val="1"/>
  <p:tag name="KSO_WM_UNIT_TEXT_FILL_FORE_SCHEMECOLOR_INDEX" val="13"/>
  <p:tag name="KSO_WM_UNIT_TEXT_FILL_TYPE" val="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ISLIDE.DIAGRAM" val="#363047;"/>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5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2_1"/>
  <p:tag name="KSO_WM_UNIT_ID" val="diagram20205916_5*o_h_i*1_2_1"/>
  <p:tag name="KSO_WM_TEMPLATE_CATEGORY" val="diagram"/>
  <p:tag name="KSO_WM_TEMPLATE_INDEX" val="20205916"/>
  <p:tag name="KSO_WM_UNIT_LAYERLEVEL" val="1_1_1"/>
  <p:tag name="KSO_WM_TAG_VERSION" val="1.0"/>
  <p:tag name="KSO_WM_BEAUTIFY_FLAG" val=""/>
  <p:tag name="KSO_WM_UNIT_FILL_FORE_SCHEMECOLOR_INDEX" val="6"/>
  <p:tag name="KSO_WM_UNIT_FILL_TYPE" val="1"/>
  <p:tag name="KSO_WM_UNIT_TEXT_FILL_FORE_SCHEMECOLOR_INDEX" val="13"/>
  <p:tag name="KSO_WM_UNIT_TEXT_FILL_TYPE" val="1"/>
</p:tagLst>
</file>

<file path=ppt/tags/tag260.xml><?xml version="1.0" encoding="utf-8"?>
<p:tagLst xmlns:p="http://schemas.openxmlformats.org/presentationml/2006/main">
  <p:tag name="ISLIDE.DIAGRAM" val="#363047;"/>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ISLIDE.DIAGRAM" val="#363047;"/>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TYPE" val="o_h_i"/>
  <p:tag name="KSO_WM_UNIT_INDEX" val="1_1_1"/>
  <p:tag name="KSO_WM_UNIT_ID" val="diagram20205916_5*o_h_i*1_1_1"/>
  <p:tag name="KSO_WM_TEMPLATE_CATEGORY" val="diagram"/>
  <p:tag name="KSO_WM_TEMPLATE_INDEX" val="20205916"/>
  <p:tag name="KSO_WM_UNIT_LAYERLEVEL" val="1_1_1"/>
  <p:tag name="KSO_WM_TAG_VERSION" val="1.0"/>
  <p:tag name="KSO_WM_BEAUTIFY_FLAG" val=""/>
  <p:tag name="KSO_WM_UNIT_FILL_FORE_SCHEMECOLOR_INDEX" val="5"/>
  <p:tag name="KSO_WM_UNIT_FILL_TYPE" val="1"/>
  <p:tag name="KSO_WM_UNIT_TEXT_FILL_FORE_SCHEMECOLOR_INDEX" val="13"/>
  <p:tag name="KSO_WM_UNIT_TEXT_FILL_TYPE" val="1"/>
</p:tagLst>
</file>

<file path=ppt/tags/tag270.xml><?xml version="1.0" encoding="utf-8"?>
<p:tagLst xmlns:p="http://schemas.openxmlformats.org/presentationml/2006/main">
  <p:tag name="ISLIDE.DIAGRAM" val="#363047;"/>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7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ISLIDE.DIAGRAM" val="#363047;"/>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1_2"/>
  <p:tag name="KSO_WM_UNIT_ID" val="diagram20205916_5*o_h_i*1_1_2"/>
  <p:tag name="KSO_WM_TEMPLATE_CATEGORY" val="diagram"/>
  <p:tag name="KSO_WM_TEMPLATE_INDEX" val="20205916"/>
  <p:tag name="KSO_WM_UNIT_LAYERLEVEL" val="1_1_1"/>
  <p:tag name="KSO_WM_TAG_VERSION" val="1.0"/>
  <p:tag name="KSO_WM_BEAUTIFY_FLAG" val=""/>
  <p:tag name="KSO_WM_UNIT_TEXT_FILL_FORE_SCHEMECOLOR_INDEX" val="14"/>
  <p:tag name="KSO_WM_UNIT_TEXT_FILL_TYPE" val="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8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ISLIDE.DIAGRAM" val="#363047;"/>
</p:tagLst>
</file>

<file path=ppt/tags/tag286.xml><?xml version="1.0" encoding="utf-8"?>
<p:tagLst xmlns:p="http://schemas.openxmlformats.org/presentationml/2006/main">
  <p:tag name="KSO_WM_UNIT_PLACING_PICTURE_USER_VIEWPORT" val="{&quot;height&quot;:8100,&quot;width&quot;:14400}"/>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PP_MARK_KEY" val="a9e8ea94-a8d0-4d6f-9997-4212c10fde89"/>
  <p:tag name="COMMONDATA" val="eyJoZGlkIjoiYWJjM2E5ZjgzNTE1ZmM5ZmVkY2Y5OGZiNjYyY2E2MTUifQ=="/>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2_2"/>
  <p:tag name="KSO_WM_UNIT_ID" val="diagram20205916_5*o_h_i*1_2_2"/>
  <p:tag name="KSO_WM_TEMPLATE_CATEGORY" val="diagram"/>
  <p:tag name="KSO_WM_TEMPLATE_INDEX" val="20205916"/>
  <p:tag name="KSO_WM_UNIT_LAYERLEVEL" val="1_1_1"/>
  <p:tag name="KSO_WM_TAG_VERSION" val="1.0"/>
  <p:tag name="KSO_WM_BEAUTIFY_FLAG" val=""/>
  <p:tag name="KSO_WM_UNIT_TEXT_FILL_FORE_SCHEMECOLOR_INDEX" val="14"/>
  <p:tag name="KSO_WM_UNIT_TEXT_FILL_TYPE" val="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3_2"/>
  <p:tag name="KSO_WM_UNIT_ID" val="diagram20205916_5*o_h_i*1_3_2"/>
  <p:tag name="KSO_WM_TEMPLATE_CATEGORY" val="diagram"/>
  <p:tag name="KSO_WM_TEMPLATE_INDEX" val="20205916"/>
  <p:tag name="KSO_WM_UNIT_LAYERLEVEL" val="1_1_1"/>
  <p:tag name="KSO_WM_TAG_VERSION" val="1.0"/>
  <p:tag name="KSO_WM_BEAUTIFY_FLAG" val=""/>
  <p:tag name="KSO_WM_UNIT_TEXT_FILL_FORE_SCHEMECOLOR_INDEX" val="14"/>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SUBTYPE" val="d"/>
  <p:tag name="KSO_WM_UNIT_TYPE" val="o_h_i"/>
  <p:tag name="KSO_WM_UNIT_INDEX" val="1_4_2"/>
  <p:tag name="KSO_WM_UNIT_ID" val="diagram20205916_5*o_h_i*1_4_2"/>
  <p:tag name="KSO_WM_TEMPLATE_CATEGORY" val="diagram"/>
  <p:tag name="KSO_WM_TEMPLATE_INDEX" val="20205916"/>
  <p:tag name="KSO_WM_UNIT_LAYERLEVEL" val="1_1_1"/>
  <p:tag name="KSO_WM_TAG_VERSION" val="1.0"/>
  <p:tag name="KSO_WM_BEAUTIFY_FLAG" val=""/>
  <p:tag name="KSO_WM_UNIT_TEXT_FILL_FORE_SCHEMECOLOR_INDEX" val="14"/>
  <p:tag name="KSO_WM_UNIT_TEXT_FILL_TYPE" val="1"/>
</p:tagLst>
</file>

<file path=ppt/tags/tag32.xml><?xml version="1.0" encoding="utf-8"?>
<p:tagLst xmlns:p="http://schemas.openxmlformats.org/presentationml/2006/main">
  <p:tag name="ISLIDE.DIAGRAM" val="#363047;"/>
</p:tagLst>
</file>

<file path=ppt/tags/tag3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ISLIDE.DIAGRAM" val="#363047;"/>
</p:tagLst>
</file>

<file path=ppt/tags/tag3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ISLIDE.DIAGRAM" val="#363047;"/>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ISLIDE.DIAGRAM" val="#363047;"/>
</p:tagLst>
</file>

<file path=ppt/tags/tag52.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UNIT_TABLE_BEAUTIFY" val="smartTable{202fe66c-be39-4249-91ce-3702ac7fd8e6}"/>
  <p:tag name="TABLE_ENDDRAG_ORIGIN_RECT" val="502*72"/>
  <p:tag name="TABLE_ENDDRAG_RECT" val="140*314*502*72"/>
  <p:tag name="KSO_WM_BEAUTIFY_FLAG" val=""/>
</p:tagLst>
</file>

<file path=ppt/tags/tag57.xml><?xml version="1.0" encoding="utf-8"?>
<p:tagLst xmlns:p="http://schemas.openxmlformats.org/presentationml/2006/main">
  <p:tag name="ISLIDE.DIAGRAM" val="#363047;"/>
</p:tagLst>
</file>

<file path=ppt/tags/tag58.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ISLIDE.DIAGRAM" val="#363047;"/>
</p:tagLst>
</file>

<file path=ppt/tags/tag6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TABLE_BEAUTIFY" val="smartTable{cf7b0a07-b42c-4d6d-a8e3-f1c3d34dd33b}"/>
  <p:tag name="KSO_WM_BEAUTIFY_FLAG" val=""/>
</p:tagLst>
</file>

<file path=ppt/tags/tag68.xml><?xml version="1.0" encoding="utf-8"?>
<p:tagLst xmlns:p="http://schemas.openxmlformats.org/presentationml/2006/main">
  <p:tag name="ISLIDE.DIAGRAM" val="#363047;"/>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72.xml><?xml version="1.0" encoding="utf-8"?>
<p:tagLst xmlns:p="http://schemas.openxmlformats.org/presentationml/2006/main">
  <p:tag name="ISLIDE.DIAGRAM" val="#363047;"/>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ISLIDE.DIAGRAM" val="#363047;"/>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ISLIDE.DIAGRAM" val="#363047;"/>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86.xml><?xml version="1.0" encoding="utf-8"?>
<p:tagLst xmlns:p="http://schemas.openxmlformats.org/presentationml/2006/main">
  <p:tag name="ISLIDE.DIAGRAM" val="#363047;"/>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ISLIDE.DIAGRAM" val="#363047;"/>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94.xml><?xml version="1.0" encoding="utf-8"?>
<p:tagLst xmlns:p="http://schemas.openxmlformats.org/presentationml/2006/main">
  <p:tag name="ISLIDE.DIAGRAM" val="#363047;"/>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TAG_VERSION" val="1.0"/>
  <p:tag name="KSO_WM_BEAUTIFY_FLAG" val="#wm#"/>
  <p:tag name="KSO_WM_TEMPLATE_CATEGORY" val="diagram"/>
  <p:tag name="KSO_WM_TEMPLATE_INDEX" val="20169803"/>
  <p:tag name="KSO_WM_UNIT_TYPE" val="l_h_a"/>
  <p:tag name="KSO_WM_UNIT_INDEX" val="1_1_1"/>
  <p:tag name="KSO_WM_UNIT_LAYERLEVEL" val="1_1_1"/>
  <p:tag name="KSO_WM_UNIT_VALUE" val="14"/>
  <p:tag name="KSO_WM_UNIT_HIGHLIGHT" val="0"/>
  <p:tag name="KSO_WM_UNIT_COMPATIBLE" val="0"/>
  <p:tag name="KSO_WM_UNIT_CLEAR" val="0"/>
  <p:tag name="KSO_WM_UNIT_PRESET_TEXT_INDEX" val="3"/>
  <p:tag name="KSO_WM_UNIT_PRESET_TEXT_LEN" val="17"/>
  <p:tag name="KSO_WM_DIAGRAM_GROUP_CODE" val="l1-1"/>
  <p:tag name="KSO_WM_UNIT_ID" val="diagram20169803_4*l_h_a*1_1_1"/>
  <p:tag name="KSO_WM_UNIT_FILL_FORE_SCHEMECOLOR_INDEX" val="6"/>
  <p:tag name="KSO_WM_UNIT_FILL_TYPE" val="1"/>
  <p:tag name="KSO_WM_UNIT_TEXT_FILL_FORE_SCHEMECOLOR_INDEX" val="14"/>
  <p:tag name="KSO_WM_UNIT_TEXT_FILL_TYPE" val="1"/>
</p:tagLst>
</file>

<file path=ppt/tags/tag98.xml><?xml version="1.0" encoding="utf-8"?>
<p:tagLst xmlns:p="http://schemas.openxmlformats.org/presentationml/2006/main">
  <p:tag name="ISLIDE.DIAGRAM" val="#363047;"/>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tykgujpo">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17018</Words>
  <Application>WPS 演示</Application>
  <PresentationFormat>全屏显示(16:9)</PresentationFormat>
  <Paragraphs>786</Paragraphs>
  <Slides>64</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64</vt:i4>
      </vt:variant>
    </vt:vector>
  </HeadingPairs>
  <TitlesOfParts>
    <vt:vector size="76" baseType="lpstr">
      <vt:lpstr>Arial</vt:lpstr>
      <vt:lpstr>宋体</vt:lpstr>
      <vt:lpstr>Wingdings</vt:lpstr>
      <vt:lpstr>微软雅黑</vt:lpstr>
      <vt:lpstr>等线</vt:lpstr>
      <vt:lpstr>Arial</vt:lpstr>
      <vt:lpstr>方正兰亭细黑_GBK_M</vt:lpstr>
      <vt:lpstr>黑体</vt:lpstr>
      <vt:lpstr>Arial Unicode MS</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商业计划书</dc:title>
  <dc:creator>第一PPT</dc:creator>
  <cp:keywords>www.1ppt.com</cp:keywords>
  <dc:description>www.1ppt.com</dc:description>
  <cp:lastModifiedBy>黄磊</cp:lastModifiedBy>
  <cp:revision>243</cp:revision>
  <dcterms:created xsi:type="dcterms:W3CDTF">2023-02-15T03:05:00Z</dcterms:created>
  <dcterms:modified xsi:type="dcterms:W3CDTF">2023-02-24T10:02:03Z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AC1817642ADD405F81B7CF8BE319282C</vt:lpwstr>
  </property>
  <property fmtid="{D5CDD505-2E9C-101B-9397-08002B2CF9AE}" pid="3" name="KSOProductBuildVer">
    <vt:lpwstr>2052-11.1.0.13703</vt:lpwstr>
  </property>
</Properties>
</file>